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357" r:id="rId2"/>
    <p:sldId id="478" r:id="rId3"/>
    <p:sldId id="364" r:id="rId4"/>
    <p:sldId id="358" r:id="rId5"/>
    <p:sldId id="258" r:id="rId6"/>
    <p:sldId id="444" r:id="rId7"/>
    <p:sldId id="445" r:id="rId8"/>
    <p:sldId id="359" r:id="rId9"/>
    <p:sldId id="446" r:id="rId10"/>
    <p:sldId id="431" r:id="rId11"/>
    <p:sldId id="447" r:id="rId12"/>
    <p:sldId id="400" r:id="rId13"/>
    <p:sldId id="360" r:id="rId14"/>
    <p:sldId id="306" r:id="rId15"/>
    <p:sldId id="402" r:id="rId16"/>
    <p:sldId id="403" r:id="rId17"/>
    <p:sldId id="335" r:id="rId18"/>
    <p:sldId id="405" r:id="rId19"/>
    <p:sldId id="392" r:id="rId20"/>
    <p:sldId id="330" r:id="rId21"/>
    <p:sldId id="361" r:id="rId22"/>
    <p:sldId id="347" r:id="rId23"/>
    <p:sldId id="384" r:id="rId24"/>
    <p:sldId id="458" r:id="rId25"/>
    <p:sldId id="382" r:id="rId26"/>
    <p:sldId id="462" r:id="rId27"/>
    <p:sldId id="383" r:id="rId28"/>
    <p:sldId id="406" r:id="rId29"/>
    <p:sldId id="441" r:id="rId30"/>
    <p:sldId id="475" r:id="rId31"/>
    <p:sldId id="434" r:id="rId32"/>
    <p:sldId id="362" r:id="rId33"/>
    <p:sldId id="279" r:id="rId34"/>
    <p:sldId id="399" r:id="rId35"/>
    <p:sldId id="448" r:id="rId36"/>
    <p:sldId id="449" r:id="rId37"/>
    <p:sldId id="381" r:id="rId38"/>
    <p:sldId id="395" r:id="rId39"/>
    <p:sldId id="470" r:id="rId40"/>
    <p:sldId id="466" r:id="rId41"/>
    <p:sldId id="438" r:id="rId42"/>
    <p:sldId id="472" r:id="rId43"/>
    <p:sldId id="474" r:id="rId44"/>
    <p:sldId id="453" r:id="rId45"/>
    <p:sldId id="424" r:id="rId46"/>
    <p:sldId id="467" r:id="rId47"/>
    <p:sldId id="468" r:id="rId48"/>
    <p:sldId id="427" r:id="rId49"/>
    <p:sldId id="410" r:id="rId50"/>
    <p:sldId id="420" r:id="rId51"/>
    <p:sldId id="435" r:id="rId52"/>
    <p:sldId id="450" r:id="rId53"/>
    <p:sldId id="452" r:id="rId54"/>
    <p:sldId id="477" r:id="rId55"/>
    <p:sldId id="476" r:id="rId56"/>
    <p:sldId id="454" r:id="rId57"/>
    <p:sldId id="356" r:id="rId58"/>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E0E9"/>
    <a:srgbClr val="0DB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9" autoAdjust="0"/>
    <p:restoredTop sz="82374" autoAdjust="0"/>
  </p:normalViewPr>
  <p:slideViewPr>
    <p:cSldViewPr>
      <p:cViewPr varScale="1">
        <p:scale>
          <a:sx n="71" d="100"/>
          <a:sy n="71" d="100"/>
        </p:scale>
        <p:origin x="113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日本</c:v>
                </c:pt>
              </c:strCache>
            </c:strRef>
          </c:tx>
          <c:spPr>
            <a:ln w="50800"/>
          </c:spPr>
          <c:marker>
            <c:symbol val="none"/>
          </c:marker>
          <c:cat>
            <c:numRef>
              <c:f>Sheet1!$A$2:$A$11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Sheet1!$B$2:$B$11</c:f>
              <c:numCache>
                <c:formatCode>General</c:formatCode>
                <c:ptCount val="10"/>
                <c:pt idx="0">
                  <c:v>0.60000000000000098</c:v>
                </c:pt>
                <c:pt idx="1">
                  <c:v>0.70000000000000095</c:v>
                </c:pt>
                <c:pt idx="2">
                  <c:v>0.8</c:v>
                </c:pt>
                <c:pt idx="3">
                  <c:v>0.9</c:v>
                </c:pt>
                <c:pt idx="4">
                  <c:v>0.9</c:v>
                </c:pt>
                <c:pt idx="5">
                  <c:v>1</c:v>
                </c:pt>
                <c:pt idx="6">
                  <c:v>1.1000000000000001</c:v>
                </c:pt>
                <c:pt idx="7">
                  <c:v>1.2</c:v>
                </c:pt>
                <c:pt idx="8">
                  <c:v>1.4</c:v>
                </c:pt>
                <c:pt idx="9">
                  <c:v>1.6</c:v>
                </c:pt>
              </c:numCache>
            </c:numRef>
          </c:val>
          <c:smooth val="0"/>
        </c:ser>
        <c:ser>
          <c:idx val="1"/>
          <c:order val="1"/>
          <c:tx>
            <c:strRef>
              <c:f>Sheet1!$C$1</c:f>
              <c:strCache>
                <c:ptCount val="1"/>
                <c:pt idx="0">
                  <c:v>韓国</c:v>
                </c:pt>
              </c:strCache>
            </c:strRef>
          </c:tx>
          <c:spPr>
            <a:ln w="50800"/>
          </c:spPr>
          <c:marker>
            <c:symbol val="none"/>
          </c:marker>
          <c:cat>
            <c:numRef>
              <c:f>Sheet1!$A$2:$A$11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Sheet1!$C$2:$C$11</c:f>
              <c:numCache>
                <c:formatCode>General</c:formatCode>
                <c:ptCount val="10"/>
                <c:pt idx="0">
                  <c:v>4.0000000000000098E-2</c:v>
                </c:pt>
                <c:pt idx="1">
                  <c:v>6.0000000000000102E-2</c:v>
                </c:pt>
                <c:pt idx="2">
                  <c:v>8.0000000000000099E-2</c:v>
                </c:pt>
                <c:pt idx="3">
                  <c:v>0.1</c:v>
                </c:pt>
                <c:pt idx="4">
                  <c:v>0.2</c:v>
                </c:pt>
                <c:pt idx="5">
                  <c:v>0.3</c:v>
                </c:pt>
                <c:pt idx="6">
                  <c:v>0.4</c:v>
                </c:pt>
                <c:pt idx="7">
                  <c:v>0.4</c:v>
                </c:pt>
                <c:pt idx="8">
                  <c:v>0.5</c:v>
                </c:pt>
                <c:pt idx="9">
                  <c:v>0.60000000000000098</c:v>
                </c:pt>
              </c:numCache>
            </c:numRef>
          </c:val>
          <c:smooth val="0"/>
        </c:ser>
        <c:dLbls>
          <c:showLegendKey val="0"/>
          <c:showVal val="0"/>
          <c:showCatName val="0"/>
          <c:showSerName val="0"/>
          <c:showPercent val="0"/>
          <c:showBubbleSize val="0"/>
        </c:dLbls>
        <c:smooth val="0"/>
        <c:axId val="136781512"/>
        <c:axId val="136783472"/>
      </c:lineChart>
      <c:catAx>
        <c:axId val="136781512"/>
        <c:scaling>
          <c:orientation val="minMax"/>
        </c:scaling>
        <c:delete val="0"/>
        <c:axPos val="b"/>
        <c:numFmt formatCode="General" sourceLinked="1"/>
        <c:majorTickMark val="out"/>
        <c:minorTickMark val="none"/>
        <c:tickLblPos val="nextTo"/>
        <c:txPr>
          <a:bodyPr/>
          <a:lstStyle/>
          <a:p>
            <a:pPr>
              <a:defRPr lang="ja-JP"/>
            </a:pPr>
            <a:endParaRPr lang="ja-JP"/>
          </a:p>
        </c:txPr>
        <c:crossAx val="136783472"/>
        <c:crosses val="autoZero"/>
        <c:auto val="1"/>
        <c:lblAlgn val="ctr"/>
        <c:lblOffset val="100"/>
        <c:noMultiLvlLbl val="0"/>
      </c:catAx>
      <c:valAx>
        <c:axId val="136783472"/>
        <c:scaling>
          <c:orientation val="minMax"/>
        </c:scaling>
        <c:delete val="0"/>
        <c:axPos val="l"/>
        <c:majorGridlines/>
        <c:numFmt formatCode="General" sourceLinked="1"/>
        <c:majorTickMark val="out"/>
        <c:minorTickMark val="none"/>
        <c:tickLblPos val="nextTo"/>
        <c:txPr>
          <a:bodyPr/>
          <a:lstStyle/>
          <a:p>
            <a:pPr>
              <a:defRPr lang="ja-JP"/>
            </a:pPr>
            <a:endParaRPr lang="ja-JP"/>
          </a:p>
        </c:txPr>
        <c:crossAx val="136781512"/>
        <c:crosses val="autoZero"/>
        <c:crossBetween val="between"/>
      </c:valAx>
    </c:plotArea>
    <c:legend>
      <c:legendPos val="r"/>
      <c:layout>
        <c:manualLayout>
          <c:xMode val="edge"/>
          <c:yMode val="edge"/>
          <c:x val="0.85030864197530798"/>
          <c:y val="0.34342511616052901"/>
          <c:w val="0.10339506172839499"/>
          <c:h val="0.156829022706934"/>
        </c:manualLayout>
      </c:layout>
      <c:overlay val="0"/>
      <c:txPr>
        <a:bodyPr/>
        <a:lstStyle/>
        <a:p>
          <a:pPr>
            <a:defRPr lang="ja-JP"/>
          </a:pPr>
          <a:endParaRPr lang="ja-JP"/>
        </a:p>
      </c:txPr>
    </c:legend>
    <c:plotVisOnly val="1"/>
    <c:dispBlanksAs val="gap"/>
    <c:showDLblsOverMax val="0"/>
  </c:chart>
  <c:txPr>
    <a:bodyPr/>
    <a:lstStyle/>
    <a:p>
      <a:pPr>
        <a:defRPr sz="1500" baseline="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fld id="{FF79AF12-D8F6-4166-A982-4E9635D6690C}" type="datetimeFigureOut">
              <a:rPr kumimoji="1" lang="ja-JP" altLang="en-US" smtClean="0"/>
              <a:t>2015/2/25</a:t>
            </a:fld>
            <a:endParaRPr kumimoji="1" lang="ja-JP" altLang="en-US"/>
          </a:p>
        </p:txBody>
      </p:sp>
      <p:sp>
        <p:nvSpPr>
          <p:cNvPr id="4" name="フッター プレースホルダー 3"/>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fld id="{12A3F9B7-9E8E-4BD3-83B6-B597FF960C19}" type="slidenum">
              <a:rPr kumimoji="1" lang="ja-JP" altLang="en-US" smtClean="0"/>
              <a:t>‹#›</a:t>
            </a:fld>
            <a:endParaRPr kumimoji="1" lang="ja-JP" altLang="en-US"/>
          </a:p>
        </p:txBody>
      </p:sp>
    </p:spTree>
    <p:extLst>
      <p:ext uri="{BB962C8B-B14F-4D97-AF65-F5344CB8AC3E}">
        <p14:creationId xmlns:p14="http://schemas.microsoft.com/office/powerpoint/2010/main" val="2732551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8" y="0"/>
            <a:ext cx="4275402" cy="336788"/>
          </a:xfrm>
          <a:prstGeom prst="rect">
            <a:avLst/>
          </a:prstGeom>
        </p:spPr>
        <p:txBody>
          <a:bodyPr vert="horz" lIns="91440" tIns="45720" rIns="91440" bIns="45720" rtlCol="0"/>
          <a:lstStyle>
            <a:lvl1pPr algn="r">
              <a:defRPr sz="1200"/>
            </a:lvl1pPr>
          </a:lstStyle>
          <a:p>
            <a:fld id="{2F07A17E-3502-4E1A-A863-951C21B02C75}" type="datetimeFigureOut">
              <a:rPr kumimoji="1" lang="ja-JP" altLang="en-US" smtClean="0"/>
              <a:pPr/>
              <a:t>2015/2/25</a:t>
            </a:fld>
            <a:endParaRPr kumimoji="1" lang="ja-JP" altLang="en-US"/>
          </a:p>
        </p:txBody>
      </p:sp>
      <p:sp>
        <p:nvSpPr>
          <p:cNvPr id="4" name="スライド イメージ プレースホルダー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199488"/>
            <a:ext cx="7893050" cy="303109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806"/>
            <a:ext cx="4275402"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8" y="6397806"/>
            <a:ext cx="4275402" cy="336788"/>
          </a:xfrm>
          <a:prstGeom prst="rect">
            <a:avLst/>
          </a:prstGeom>
        </p:spPr>
        <p:txBody>
          <a:bodyPr vert="horz" lIns="91440" tIns="45720" rIns="91440" bIns="45720" rtlCol="0" anchor="b"/>
          <a:lstStyle>
            <a:lvl1pPr algn="r">
              <a:defRPr sz="1200"/>
            </a:lvl1pPr>
          </a:lstStyle>
          <a:p>
            <a:fld id="{8FDC2075-073B-472F-B634-6F0F85075B95}" type="slidenum">
              <a:rPr kumimoji="1" lang="ja-JP" altLang="en-US" smtClean="0"/>
              <a:pPr/>
              <a:t>‹#›</a:t>
            </a:fld>
            <a:endParaRPr kumimoji="1" lang="ja-JP" altLang="en-US"/>
          </a:p>
        </p:txBody>
      </p:sp>
    </p:spTree>
    <p:extLst>
      <p:ext uri="{BB962C8B-B14F-4D97-AF65-F5344CB8AC3E}">
        <p14:creationId xmlns:p14="http://schemas.microsoft.com/office/powerpoint/2010/main" val="7577950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9940"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F571F0-78A0-4242-A2EE-87AFD200D394}" type="slidenum">
              <a:rPr lang="ja-JP" altLang="en-US" smtClean="0"/>
              <a:pPr fontAlgn="base">
                <a:spcBef>
                  <a:spcPct val="0"/>
                </a:spcBef>
                <a:spcAft>
                  <a:spcPct val="0"/>
                </a:spcAft>
                <a:defRPr/>
              </a:pPr>
              <a:t>1</a:t>
            </a:fld>
            <a:endParaRPr lang="ja-JP" altLang="en-US" smtClean="0"/>
          </a:p>
        </p:txBody>
      </p:sp>
    </p:spTree>
    <p:extLst>
      <p:ext uri="{BB962C8B-B14F-4D97-AF65-F5344CB8AC3E}">
        <p14:creationId xmlns:p14="http://schemas.microsoft.com/office/powerpoint/2010/main" val="709615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28</a:t>
            </a:fld>
            <a:endParaRPr kumimoji="1" lang="ja-JP" altLang="en-US"/>
          </a:p>
        </p:txBody>
      </p:sp>
    </p:spTree>
    <p:extLst>
      <p:ext uri="{BB962C8B-B14F-4D97-AF65-F5344CB8AC3E}">
        <p14:creationId xmlns:p14="http://schemas.microsoft.com/office/powerpoint/2010/main" val="2169032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30</a:t>
            </a:fld>
            <a:endParaRPr kumimoji="1" lang="ja-JP" altLang="en-US"/>
          </a:p>
        </p:txBody>
      </p:sp>
    </p:spTree>
    <p:extLst>
      <p:ext uri="{BB962C8B-B14F-4D97-AF65-F5344CB8AC3E}">
        <p14:creationId xmlns:p14="http://schemas.microsoft.com/office/powerpoint/2010/main" val="329490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ko-KR" altLang="en-US" dirty="0" smtClean="0"/>
              <a:t>당</a:t>
            </a:r>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31</a:t>
            </a:fld>
            <a:endParaRPr kumimoji="1" lang="ja-JP" altLang="en-US"/>
          </a:p>
        </p:txBody>
      </p:sp>
    </p:spTree>
    <p:extLst>
      <p:ext uri="{BB962C8B-B14F-4D97-AF65-F5344CB8AC3E}">
        <p14:creationId xmlns:p14="http://schemas.microsoft.com/office/powerpoint/2010/main" val="4006880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33</a:t>
            </a:fld>
            <a:endParaRPr kumimoji="1" lang="ja-JP" altLang="en-US"/>
          </a:p>
        </p:txBody>
      </p:sp>
    </p:spTree>
    <p:extLst>
      <p:ext uri="{BB962C8B-B14F-4D97-AF65-F5344CB8AC3E}">
        <p14:creationId xmlns:p14="http://schemas.microsoft.com/office/powerpoint/2010/main" val="3477187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35</a:t>
            </a:fld>
            <a:endParaRPr kumimoji="1" lang="ja-JP" altLang="en-US"/>
          </a:p>
        </p:txBody>
      </p:sp>
    </p:spTree>
    <p:extLst>
      <p:ext uri="{BB962C8B-B14F-4D97-AF65-F5344CB8AC3E}">
        <p14:creationId xmlns:p14="http://schemas.microsoft.com/office/powerpoint/2010/main" val="1860870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41</a:t>
            </a:fld>
            <a:endParaRPr kumimoji="1" lang="ja-JP" altLang="en-US"/>
          </a:p>
        </p:txBody>
      </p:sp>
    </p:spTree>
    <p:extLst>
      <p:ext uri="{BB962C8B-B14F-4D97-AF65-F5344CB8AC3E}">
        <p14:creationId xmlns:p14="http://schemas.microsoft.com/office/powerpoint/2010/main" val="4267964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100</a:t>
            </a:r>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43</a:t>
            </a:fld>
            <a:endParaRPr kumimoji="1" lang="ja-JP" altLang="en-US"/>
          </a:p>
        </p:txBody>
      </p:sp>
    </p:spTree>
    <p:extLst>
      <p:ext uri="{BB962C8B-B14F-4D97-AF65-F5344CB8AC3E}">
        <p14:creationId xmlns:p14="http://schemas.microsoft.com/office/powerpoint/2010/main" val="1560214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46</a:t>
            </a:fld>
            <a:endParaRPr kumimoji="1" lang="ja-JP" altLang="en-US"/>
          </a:p>
        </p:txBody>
      </p:sp>
    </p:spTree>
    <p:extLst>
      <p:ext uri="{BB962C8B-B14F-4D97-AF65-F5344CB8AC3E}">
        <p14:creationId xmlns:p14="http://schemas.microsoft.com/office/powerpoint/2010/main" val="66847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2</a:t>
            </a:fld>
            <a:endParaRPr kumimoji="1" lang="ja-JP" altLang="en-US"/>
          </a:p>
        </p:txBody>
      </p:sp>
    </p:spTree>
    <p:extLst>
      <p:ext uri="{BB962C8B-B14F-4D97-AF65-F5344CB8AC3E}">
        <p14:creationId xmlns:p14="http://schemas.microsoft.com/office/powerpoint/2010/main" val="277469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8FDC2075-073B-472F-B634-6F0F85075B95}" type="slidenum">
              <a:rPr kumimoji="1" lang="ja-JP" altLang="en-US" smtClean="0"/>
              <a:pPr/>
              <a:t>3</a:t>
            </a:fld>
            <a:endParaRPr kumimoji="1" lang="ja-JP" altLang="en-US"/>
          </a:p>
        </p:txBody>
      </p:sp>
    </p:spTree>
    <p:extLst>
      <p:ext uri="{BB962C8B-B14F-4D97-AF65-F5344CB8AC3E}">
        <p14:creationId xmlns:p14="http://schemas.microsoft.com/office/powerpoint/2010/main" val="18535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8FDC2075-073B-472F-B634-6F0F85075B95}" type="slidenum">
              <a:rPr kumimoji="1" lang="ja-JP" altLang="en-US" smtClean="0"/>
              <a:pPr/>
              <a:t>4</a:t>
            </a:fld>
            <a:endParaRPr kumimoji="1" lang="ja-JP" altLang="en-US"/>
          </a:p>
        </p:txBody>
      </p:sp>
    </p:spTree>
    <p:extLst>
      <p:ext uri="{BB962C8B-B14F-4D97-AF65-F5344CB8AC3E}">
        <p14:creationId xmlns:p14="http://schemas.microsoft.com/office/powerpoint/2010/main" val="74741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7</a:t>
            </a:fld>
            <a:endParaRPr kumimoji="1" lang="ja-JP" altLang="en-US"/>
          </a:p>
        </p:txBody>
      </p:sp>
    </p:spTree>
    <p:extLst>
      <p:ext uri="{BB962C8B-B14F-4D97-AF65-F5344CB8AC3E}">
        <p14:creationId xmlns:p14="http://schemas.microsoft.com/office/powerpoint/2010/main" val="279167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10</a:t>
            </a:fld>
            <a:endParaRPr kumimoji="1" lang="ja-JP" altLang="en-US"/>
          </a:p>
        </p:txBody>
      </p:sp>
    </p:spTree>
    <p:extLst>
      <p:ext uri="{BB962C8B-B14F-4D97-AF65-F5344CB8AC3E}">
        <p14:creationId xmlns:p14="http://schemas.microsoft.com/office/powerpoint/2010/main" val="285822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12</a:t>
            </a:fld>
            <a:endParaRPr kumimoji="1" lang="ja-JP" altLang="en-US" dirty="0"/>
          </a:p>
        </p:txBody>
      </p:sp>
    </p:spTree>
    <p:extLst>
      <p:ext uri="{BB962C8B-B14F-4D97-AF65-F5344CB8AC3E}">
        <p14:creationId xmlns:p14="http://schemas.microsoft.com/office/powerpoint/2010/main" val="355396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16</a:t>
            </a:fld>
            <a:endParaRPr kumimoji="1" lang="ja-JP" altLang="en-US"/>
          </a:p>
        </p:txBody>
      </p:sp>
    </p:spTree>
    <p:extLst>
      <p:ext uri="{BB962C8B-B14F-4D97-AF65-F5344CB8AC3E}">
        <p14:creationId xmlns:p14="http://schemas.microsoft.com/office/powerpoint/2010/main" val="1806829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19</a:t>
            </a:fld>
            <a:endParaRPr kumimoji="1" lang="ja-JP" altLang="en-US"/>
          </a:p>
        </p:txBody>
      </p:sp>
    </p:spTree>
    <p:extLst>
      <p:ext uri="{BB962C8B-B14F-4D97-AF65-F5344CB8AC3E}">
        <p14:creationId xmlns:p14="http://schemas.microsoft.com/office/powerpoint/2010/main" val="2455271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2015/2/25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2015/2/25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2015/2/25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2015/2/25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2015/2/25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2015/2/25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2015/2/25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2015/2/25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2015/2/25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2015/2/25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2015/2/25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2015/2/25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052" name="正方形/長方形 6"/>
          <p:cNvSpPr>
            <a:spLocks noChangeArrowheads="1"/>
          </p:cNvSpPr>
          <p:nvPr/>
        </p:nvSpPr>
        <p:spPr bwMode="auto">
          <a:xfrm>
            <a:off x="395536" y="5661248"/>
            <a:ext cx="83905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altLang="ja-JP" sz="2400" dirty="0">
                <a:latin typeface="Calibri" pitchFamily="34" charset="0"/>
              </a:rPr>
              <a:t> </a:t>
            </a:r>
            <a:r>
              <a:rPr lang="ja-JP" altLang="en-US" sz="2400" dirty="0">
                <a:latin typeface="Calibri" pitchFamily="34" charset="0"/>
              </a:rPr>
              <a:t>　　　　　</a:t>
            </a:r>
            <a:endParaRPr lang="en-US" altLang="ja-JP" sz="2400" b="1" dirty="0" smtClean="0">
              <a:latin typeface="Calibri" pitchFamily="34" charset="0"/>
            </a:endParaRPr>
          </a:p>
        </p:txBody>
      </p:sp>
      <p:sp>
        <p:nvSpPr>
          <p:cNvPr id="2053" name="正方形/長方形 7"/>
          <p:cNvSpPr>
            <a:spLocks noChangeArrowheads="1"/>
          </p:cNvSpPr>
          <p:nvPr/>
        </p:nvSpPr>
        <p:spPr bwMode="auto">
          <a:xfrm>
            <a:off x="2267744" y="4854600"/>
            <a:ext cx="374441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altLang="ja-JP" sz="3200" dirty="0" smtClean="0">
                <a:solidFill>
                  <a:srgbClr val="000000"/>
                </a:solidFill>
              </a:rPr>
              <a:t>            </a:t>
            </a:r>
            <a:r>
              <a:rPr lang="en-US" altLang="ja-JP" sz="3200" b="1" dirty="0" smtClean="0"/>
              <a:t>            </a:t>
            </a:r>
            <a:r>
              <a:rPr lang="en-GB" altLang="ja-JP" sz="2800" dirty="0" smtClean="0">
                <a:solidFill>
                  <a:srgbClr val="000000"/>
                </a:solidFill>
                <a:latin typeface="Calibri" pitchFamily="34" charset="0"/>
              </a:rPr>
              <a:t> </a:t>
            </a:r>
            <a:endParaRPr lang="ja-JP" altLang="en-US" sz="2800" dirty="0">
              <a:latin typeface="Calibri" pitchFamily="34" charset="0"/>
            </a:endParaRPr>
          </a:p>
        </p:txBody>
      </p:sp>
      <p:sp>
        <p:nvSpPr>
          <p:cNvPr id="9" name="正方形/長方形 8"/>
          <p:cNvSpPr/>
          <p:nvPr/>
        </p:nvSpPr>
        <p:spPr>
          <a:xfrm>
            <a:off x="126294" y="2178059"/>
            <a:ext cx="8928992" cy="1877437"/>
          </a:xfrm>
          <a:prstGeom prst="rect">
            <a:avLst/>
          </a:prstGeom>
        </p:spPr>
        <p:txBody>
          <a:bodyPr wrap="square">
            <a:spAutoFit/>
          </a:bodyPr>
          <a:lstStyle/>
          <a:p>
            <a:pPr algn="ctr" fontAlgn="auto">
              <a:spcBef>
                <a:spcPts val="0"/>
              </a:spcBef>
              <a:spcAft>
                <a:spcPts val="0"/>
              </a:spcAft>
              <a:defRPr/>
            </a:pPr>
            <a:r>
              <a:rPr lang="ko-KR" altLang="en-US" sz="4400" b="1" dirty="0" smtClean="0">
                <a:solidFill>
                  <a:schemeClr val="bg1"/>
                </a:solidFill>
                <a:effectLst>
                  <a:glow rad="139700">
                    <a:schemeClr val="tx2">
                      <a:alpha val="40000"/>
                    </a:schemeClr>
                  </a:glow>
                </a:effectLst>
                <a:latin typeface="Arial Black" pitchFamily="34" charset="0"/>
                <a:ea typeface="ＭＳ Ｐゴシック" charset="-128"/>
              </a:rPr>
              <a:t>한일의 </a:t>
            </a:r>
            <a:r>
              <a:rPr lang="ko-KR" altLang="en-US" sz="4400" b="1" dirty="0" smtClean="0">
                <a:solidFill>
                  <a:schemeClr val="bg1"/>
                </a:solidFill>
                <a:effectLst>
                  <a:glow rad="139700">
                    <a:schemeClr val="tx2">
                      <a:alpha val="40000"/>
                    </a:schemeClr>
                  </a:glow>
                </a:effectLst>
                <a:latin typeface="Arial Black" pitchFamily="34" charset="0"/>
                <a:ea typeface="ＭＳ Ｐゴシック" charset="-128"/>
              </a:rPr>
              <a:t>재생가능에너지전력 </a:t>
            </a:r>
            <a:r>
              <a:rPr lang="ko-KR" altLang="en-US" sz="4400" b="1" dirty="0" smtClean="0">
                <a:solidFill>
                  <a:schemeClr val="bg1"/>
                </a:solidFill>
                <a:effectLst>
                  <a:glow rad="139700">
                    <a:schemeClr val="tx2">
                      <a:alpha val="40000"/>
                    </a:schemeClr>
                  </a:glow>
                </a:effectLst>
                <a:latin typeface="Arial Black" pitchFamily="34" charset="0"/>
                <a:ea typeface="ＭＳ Ｐゴシック" charset="-128"/>
              </a:rPr>
              <a:t>정책의 비교분석</a:t>
            </a:r>
            <a:r>
              <a:rPr lang="ja-JP" altLang="en-US" sz="4400" b="1" dirty="0" smtClean="0">
                <a:solidFill>
                  <a:schemeClr val="bg1"/>
                </a:solidFill>
                <a:effectLst>
                  <a:glow rad="139700">
                    <a:schemeClr val="tx2">
                      <a:alpha val="40000"/>
                    </a:schemeClr>
                  </a:glow>
                </a:effectLst>
                <a:latin typeface="Arial Black" pitchFamily="34" charset="0"/>
                <a:ea typeface="ＭＳ Ｐゴシック" charset="-128"/>
              </a:rPr>
              <a:t>：</a:t>
            </a:r>
            <a:r>
              <a:rPr lang="en-US" altLang="ja-JP" sz="4400" b="1" dirty="0" smtClean="0">
                <a:solidFill>
                  <a:schemeClr val="bg1"/>
                </a:solidFill>
                <a:effectLst>
                  <a:glow rad="139700">
                    <a:schemeClr val="tx2">
                      <a:alpha val="40000"/>
                    </a:schemeClr>
                  </a:glow>
                </a:effectLst>
                <a:latin typeface="Arial Black" pitchFamily="34" charset="0"/>
                <a:ea typeface="ＭＳ Ｐゴシック" charset="-128"/>
              </a:rPr>
              <a:t>RPS </a:t>
            </a:r>
            <a:r>
              <a:rPr lang="en-US" altLang="ja-JP" sz="4400" b="1" dirty="0" err="1" smtClean="0">
                <a:solidFill>
                  <a:schemeClr val="bg1"/>
                </a:solidFill>
                <a:effectLst>
                  <a:glow rad="139700">
                    <a:schemeClr val="tx2">
                      <a:alpha val="40000"/>
                    </a:schemeClr>
                  </a:glow>
                </a:effectLst>
                <a:latin typeface="Arial Black" pitchFamily="34" charset="0"/>
                <a:ea typeface="ＭＳ Ｐゴシック" charset="-128"/>
              </a:rPr>
              <a:t>v.s</a:t>
            </a:r>
            <a:r>
              <a:rPr lang="en-US" altLang="ja-JP" sz="4400" b="1" dirty="0" smtClean="0">
                <a:solidFill>
                  <a:schemeClr val="bg1"/>
                </a:solidFill>
                <a:effectLst>
                  <a:glow rad="139700">
                    <a:schemeClr val="tx2">
                      <a:alpha val="40000"/>
                    </a:schemeClr>
                  </a:glow>
                </a:effectLst>
                <a:latin typeface="Arial Black" pitchFamily="34" charset="0"/>
                <a:ea typeface="ＭＳ Ｐゴシック" charset="-128"/>
              </a:rPr>
              <a:t>. FIT</a:t>
            </a:r>
            <a:r>
              <a:rPr lang="en-GB" altLang="ja-JP" sz="4400" b="1" dirty="0" smtClean="0">
                <a:solidFill>
                  <a:schemeClr val="bg1"/>
                </a:solidFill>
                <a:effectLst>
                  <a:glow rad="139700">
                    <a:schemeClr val="tx2">
                      <a:alpha val="40000"/>
                    </a:schemeClr>
                  </a:glow>
                </a:effectLst>
                <a:latin typeface="Arial Black" pitchFamily="34" charset="0"/>
                <a:ea typeface="ＭＳ Ｐゴシック" charset="-128"/>
              </a:rPr>
              <a:t> </a:t>
            </a:r>
            <a:r>
              <a:rPr lang="en-GB" altLang="ja-JP" sz="4400" dirty="0" smtClean="0"/>
              <a:t> </a:t>
            </a:r>
            <a:endParaRPr lang="ja-JP" altLang="ja-JP" sz="4400" dirty="0" smtClean="0"/>
          </a:p>
          <a:p>
            <a:endParaRPr lang="ja-JP" altLang="en-US" sz="2800" b="1" dirty="0">
              <a:solidFill>
                <a:schemeClr val="bg1"/>
              </a:solidFill>
              <a:effectLst>
                <a:glow rad="139700">
                  <a:schemeClr val="tx2">
                    <a:alpha val="40000"/>
                  </a:schemeClr>
                </a:glow>
              </a:effectLst>
              <a:latin typeface="Arial Black" pitchFamily="34" charset="0"/>
              <a:ea typeface="ＭＳ Ｐゴシック" charset="-128"/>
            </a:endParaRPr>
          </a:p>
        </p:txBody>
      </p:sp>
      <p:sp>
        <p:nvSpPr>
          <p:cNvPr id="2056" name="正方形/長方形 3"/>
          <p:cNvSpPr>
            <a:spLocks noChangeArrowheads="1"/>
          </p:cNvSpPr>
          <p:nvPr/>
        </p:nvSpPr>
        <p:spPr bwMode="auto">
          <a:xfrm>
            <a:off x="230188" y="476250"/>
            <a:ext cx="74898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ja-JP" sz="2800" b="1" dirty="0">
                <a:latin typeface="Calibri" pitchFamily="34" charset="0"/>
              </a:rPr>
              <a:t>   </a:t>
            </a:r>
          </a:p>
        </p:txBody>
      </p:sp>
      <p:sp>
        <p:nvSpPr>
          <p:cNvPr id="2" name="テキスト ボックス 1"/>
          <p:cNvSpPr txBox="1"/>
          <p:nvPr/>
        </p:nvSpPr>
        <p:spPr>
          <a:xfrm>
            <a:off x="3131840" y="3645024"/>
            <a:ext cx="556563" cy="584775"/>
          </a:xfrm>
          <a:prstGeom prst="rect">
            <a:avLst/>
          </a:prstGeom>
          <a:noFill/>
        </p:spPr>
        <p:txBody>
          <a:bodyPr wrap="none" rtlCol="0">
            <a:spAutoFit/>
          </a:bodyPr>
          <a:lstStyle/>
          <a:p>
            <a:r>
              <a:rPr kumimoji="1" lang="en-US" altLang="ja-JP" sz="3200" dirty="0" smtClean="0"/>
              <a:t>    </a:t>
            </a:r>
            <a:endParaRPr kumimoji="1" lang="ja-JP" altLang="en-US" sz="2800" b="1" dirty="0"/>
          </a:p>
        </p:txBody>
      </p:sp>
      <p:sp>
        <p:nvSpPr>
          <p:cNvPr id="7" name="テキスト ボックス 6"/>
          <p:cNvSpPr txBox="1"/>
          <p:nvPr/>
        </p:nvSpPr>
        <p:spPr>
          <a:xfrm>
            <a:off x="200511" y="228724"/>
            <a:ext cx="3498073" cy="954107"/>
          </a:xfrm>
          <a:prstGeom prst="rect">
            <a:avLst/>
          </a:prstGeom>
          <a:noFill/>
        </p:spPr>
        <p:txBody>
          <a:bodyPr wrap="none" rtlCol="0">
            <a:spAutoFit/>
          </a:bodyPr>
          <a:lstStyle/>
          <a:p>
            <a:r>
              <a:rPr lang="en-US" altLang="ja-JP" sz="2800" dirty="0" smtClean="0"/>
              <a:t> </a:t>
            </a:r>
            <a:r>
              <a:rPr lang="ko-KR" altLang="en-US" sz="2800" dirty="0" smtClean="0"/>
              <a:t>경제학공동학술대회</a:t>
            </a:r>
            <a:endParaRPr lang="en-US" altLang="ko-KR" sz="2800" dirty="0" smtClean="0"/>
          </a:p>
          <a:p>
            <a:r>
              <a:rPr kumimoji="1" lang="en-US" altLang="ja-JP" sz="2800" dirty="0" smtClean="0"/>
              <a:t>    2015</a:t>
            </a:r>
            <a:r>
              <a:rPr kumimoji="1" lang="ko-KR" altLang="en-US" sz="2800" dirty="0" smtClean="0"/>
              <a:t>년 </a:t>
            </a:r>
            <a:r>
              <a:rPr lang="en-US" altLang="ko-KR" sz="2800" dirty="0"/>
              <a:t>2</a:t>
            </a:r>
            <a:r>
              <a:rPr kumimoji="1" lang="ko-KR" altLang="en-US" sz="2800" dirty="0" smtClean="0"/>
              <a:t>월 </a:t>
            </a:r>
            <a:r>
              <a:rPr lang="en-US" altLang="ko-KR" sz="2800" dirty="0" smtClean="0"/>
              <a:t>25</a:t>
            </a:r>
            <a:r>
              <a:rPr kumimoji="1" lang="ko-KR" altLang="en-US" sz="2800" dirty="0" smtClean="0"/>
              <a:t>일</a:t>
            </a:r>
            <a:endParaRPr kumimoji="1" lang="en-US" altLang="ja-JP" sz="2800" dirty="0" smtClean="0"/>
          </a:p>
        </p:txBody>
      </p:sp>
      <p:sp>
        <p:nvSpPr>
          <p:cNvPr id="3" name="角丸四角形 2"/>
          <p:cNvSpPr/>
          <p:nvPr/>
        </p:nvSpPr>
        <p:spPr>
          <a:xfrm>
            <a:off x="230188" y="1628800"/>
            <a:ext cx="8555856" cy="2426696"/>
          </a:xfrm>
          <a:prstGeom prst="round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 name="正方形/長方形 4"/>
          <p:cNvSpPr/>
          <p:nvPr/>
        </p:nvSpPr>
        <p:spPr>
          <a:xfrm>
            <a:off x="618269" y="4764250"/>
            <a:ext cx="7779694" cy="1384995"/>
          </a:xfrm>
          <a:prstGeom prst="rect">
            <a:avLst/>
          </a:prstGeom>
        </p:spPr>
        <p:txBody>
          <a:bodyPr wrap="none">
            <a:spAutoFit/>
          </a:bodyPr>
          <a:lstStyle/>
          <a:p>
            <a:r>
              <a:rPr lang="ja-JP" altLang="en-US" sz="2400" b="1" dirty="0" smtClean="0"/>
              <a:t>　　</a:t>
            </a:r>
            <a:r>
              <a:rPr lang="ko-KR" altLang="en-US" sz="2800" b="1" dirty="0" smtClean="0"/>
              <a:t>이수철</a:t>
            </a:r>
            <a:r>
              <a:rPr lang="en-US" altLang="ko-KR" sz="2800" b="1" dirty="0" smtClean="0"/>
              <a:t>(</a:t>
            </a:r>
            <a:r>
              <a:rPr lang="ja-JP" altLang="en-US" sz="2800" b="1" dirty="0" smtClean="0"/>
              <a:t>名城</a:t>
            </a:r>
            <a:r>
              <a:rPr lang="ja-JP" altLang="en-US" sz="2800" b="1" dirty="0" smtClean="0"/>
              <a:t>大</a:t>
            </a:r>
            <a:r>
              <a:rPr lang="en-US" altLang="ko-KR" sz="2800" b="1" dirty="0" smtClean="0"/>
              <a:t>),</a:t>
            </a:r>
            <a:r>
              <a:rPr lang="ko-KR" altLang="en-US" sz="2800" b="1" dirty="0" smtClean="0"/>
              <a:t> </a:t>
            </a:r>
            <a:r>
              <a:rPr lang="ko-KR" altLang="en-US" sz="2800" b="1" dirty="0"/>
              <a:t>이창훈</a:t>
            </a:r>
            <a:r>
              <a:rPr lang="en-US" altLang="ko-KR" sz="2800" b="1" dirty="0"/>
              <a:t>(</a:t>
            </a:r>
            <a:r>
              <a:rPr lang="ko-KR" altLang="en-US" sz="2800" b="1" dirty="0"/>
              <a:t>환경정책평가연구원</a:t>
            </a:r>
            <a:r>
              <a:rPr lang="en-US" altLang="ko-KR" sz="2800" b="1" dirty="0" smtClean="0"/>
              <a:t>),</a:t>
            </a:r>
          </a:p>
          <a:p>
            <a:r>
              <a:rPr lang="en-US" altLang="ko-KR" sz="2800" b="1" dirty="0" smtClean="0"/>
              <a:t>        </a:t>
            </a:r>
            <a:r>
              <a:rPr lang="ja-JP" altLang="en-US" sz="2800" b="1" dirty="0" smtClean="0"/>
              <a:t>　</a:t>
            </a:r>
            <a:r>
              <a:rPr lang="ja-JP" altLang="en-US" sz="2800" b="1" dirty="0" smtClean="0"/>
              <a:t> </a:t>
            </a:r>
            <a:r>
              <a:rPr lang="ko-KR" altLang="en-US" sz="2800" b="1" dirty="0" smtClean="0"/>
              <a:t>정승연</a:t>
            </a:r>
            <a:r>
              <a:rPr lang="en-US" altLang="ko-KR" sz="2800" b="1" dirty="0"/>
              <a:t>(</a:t>
            </a:r>
            <a:r>
              <a:rPr lang="ko-KR" altLang="en-US" sz="2800" b="1" dirty="0" smtClean="0"/>
              <a:t>인하대</a:t>
            </a:r>
            <a:r>
              <a:rPr lang="en-US" altLang="ko-KR" sz="2800" b="1" dirty="0" smtClean="0"/>
              <a:t>),</a:t>
            </a:r>
            <a:r>
              <a:rPr lang="ja-JP" altLang="en-US" sz="2800" b="1" dirty="0"/>
              <a:t>明日香壽川（東北</a:t>
            </a:r>
            <a:r>
              <a:rPr lang="ja-JP" altLang="en-US" sz="2800" b="1" dirty="0" smtClean="0"/>
              <a:t>大）</a:t>
            </a:r>
            <a:endParaRPr lang="en-US" altLang="ko-KR" sz="2800" b="1" dirty="0"/>
          </a:p>
          <a:p>
            <a:endParaRPr lang="ja-JP" altLang="en-US" sz="2800" b="1" dirty="0"/>
          </a:p>
        </p:txBody>
      </p:sp>
    </p:spTree>
    <p:extLst>
      <p:ext uri="{BB962C8B-B14F-4D97-AF65-F5344CB8AC3E}">
        <p14:creationId xmlns:p14="http://schemas.microsoft.com/office/powerpoint/2010/main" val="667639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20" y="1071546"/>
            <a:ext cx="8387316" cy="54444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9638" y="1335714"/>
            <a:ext cx="1591511" cy="21436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2552" y="4149080"/>
            <a:ext cx="297659" cy="5745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正方形/長方形 3"/>
          <p:cNvSpPr/>
          <p:nvPr/>
        </p:nvSpPr>
        <p:spPr>
          <a:xfrm>
            <a:off x="8026192" y="5135814"/>
            <a:ext cx="250377"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p:cNvSpPr>
            <a:spLocks noGrp="1"/>
          </p:cNvSpPr>
          <p:nvPr>
            <p:ph type="title"/>
          </p:nvPr>
        </p:nvSpPr>
        <p:spPr>
          <a:xfrm>
            <a:off x="500034" y="357166"/>
            <a:ext cx="8472518" cy="582594"/>
          </a:xfrm>
        </p:spPr>
        <p:txBody>
          <a:bodyPr>
            <a:noAutofit/>
          </a:bodyPr>
          <a:lstStyle/>
          <a:p>
            <a:r>
              <a:rPr lang="ko-KR" altLang="en-US" sz="2800" dirty="0" smtClean="0"/>
              <a:t>도표</a:t>
            </a:r>
            <a:r>
              <a:rPr lang="en-US" altLang="ko-KR" sz="2800" dirty="0" smtClean="0"/>
              <a:t>2.1</a:t>
            </a:r>
            <a:r>
              <a:rPr lang="ja-JP" altLang="en-US" sz="2800" dirty="0" smtClean="0"/>
              <a:t>　</a:t>
            </a:r>
            <a:r>
              <a:rPr lang="en-US" altLang="ja-JP" sz="2800" dirty="0" smtClean="0"/>
              <a:t>OECD</a:t>
            </a:r>
            <a:r>
              <a:rPr lang="ko-KR" altLang="en-US" sz="2800" dirty="0" smtClean="0"/>
              <a:t>국가의 총발전량에 차지하는 재생가능에너지 비중</a:t>
            </a:r>
            <a:r>
              <a:rPr lang="ja-JP" altLang="en-US" sz="2800" dirty="0" smtClean="0"/>
              <a:t>（</a:t>
            </a:r>
            <a:r>
              <a:rPr lang="ko-KR" altLang="en-US" sz="2800" dirty="0" smtClean="0"/>
              <a:t>수력을 포함</a:t>
            </a:r>
            <a:r>
              <a:rPr lang="ja-JP" altLang="en-US" sz="2800" dirty="0" smtClean="0"/>
              <a:t>）</a:t>
            </a:r>
            <a:endParaRPr kumimoji="1" lang="ja-JP" altLang="en-US" sz="2800" dirty="0"/>
          </a:p>
        </p:txBody>
      </p:sp>
      <p:sp>
        <p:nvSpPr>
          <p:cNvPr id="5" name="角丸四角形吹き出し 4"/>
          <p:cNvSpPr/>
          <p:nvPr/>
        </p:nvSpPr>
        <p:spPr>
          <a:xfrm>
            <a:off x="5652120" y="3945233"/>
            <a:ext cx="864096" cy="453674"/>
          </a:xfrm>
          <a:prstGeom prst="wedgeRoundRectCallout">
            <a:avLst>
              <a:gd name="adj1" fmla="val -15019"/>
              <a:gd name="adj2" fmla="val 10236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10.7%</a:t>
            </a:r>
          </a:p>
          <a:p>
            <a:pPr algn="ctr"/>
            <a:r>
              <a:rPr kumimoji="1" lang="en-US" altLang="ja-JP" sz="1400" dirty="0" smtClean="0">
                <a:solidFill>
                  <a:schemeClr val="tx1"/>
                </a:solidFill>
              </a:rPr>
              <a:t>(2013)</a:t>
            </a:r>
          </a:p>
        </p:txBody>
      </p:sp>
      <p:sp>
        <p:nvSpPr>
          <p:cNvPr id="15" name="角丸四角形吹き出し 14"/>
          <p:cNvSpPr/>
          <p:nvPr/>
        </p:nvSpPr>
        <p:spPr>
          <a:xfrm>
            <a:off x="7823631" y="4063253"/>
            <a:ext cx="864096" cy="453674"/>
          </a:xfrm>
          <a:prstGeom prst="wedgeRoundRectCallout">
            <a:avLst>
              <a:gd name="adj1" fmla="val -10367"/>
              <a:gd name="adj2" fmla="val 1267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3.7%</a:t>
            </a:r>
          </a:p>
          <a:p>
            <a:pPr algn="ctr"/>
            <a:r>
              <a:rPr kumimoji="1" lang="en-US" altLang="ja-JP" sz="1400" dirty="0" smtClean="0">
                <a:solidFill>
                  <a:schemeClr val="tx1"/>
                </a:solidFill>
              </a:rPr>
              <a:t>(2012)</a:t>
            </a:r>
          </a:p>
        </p:txBody>
      </p:sp>
      <p:sp>
        <p:nvSpPr>
          <p:cNvPr id="18" name="角丸四角形吹き出し 17"/>
          <p:cNvSpPr/>
          <p:nvPr/>
        </p:nvSpPr>
        <p:spPr>
          <a:xfrm>
            <a:off x="5095917" y="3425666"/>
            <a:ext cx="864096" cy="453674"/>
          </a:xfrm>
          <a:prstGeom prst="wedgeRoundRectCallout">
            <a:avLst>
              <a:gd name="adj1" fmla="val -27810"/>
              <a:gd name="adj2" fmla="val 1931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15%</a:t>
            </a:r>
          </a:p>
          <a:p>
            <a:pPr algn="ctr"/>
            <a:r>
              <a:rPr kumimoji="1" lang="en-US" altLang="ja-JP" sz="1400" dirty="0" smtClean="0">
                <a:solidFill>
                  <a:schemeClr val="tx1"/>
                </a:solidFill>
              </a:rPr>
              <a:t>(2012)</a:t>
            </a:r>
          </a:p>
        </p:txBody>
      </p:sp>
      <p:sp>
        <p:nvSpPr>
          <p:cNvPr id="19" name="角丸四角形吹き出し 18"/>
          <p:cNvSpPr/>
          <p:nvPr/>
        </p:nvSpPr>
        <p:spPr>
          <a:xfrm>
            <a:off x="4146611" y="3115889"/>
            <a:ext cx="864096" cy="453674"/>
          </a:xfrm>
          <a:prstGeom prst="wedgeRoundRectCallout">
            <a:avLst>
              <a:gd name="adj1" fmla="val 51265"/>
              <a:gd name="adj2" fmla="val 2020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22%</a:t>
            </a:r>
          </a:p>
          <a:p>
            <a:pPr algn="ctr"/>
            <a:r>
              <a:rPr kumimoji="1" lang="en-US" altLang="ja-JP" sz="1400" dirty="0" smtClean="0">
                <a:solidFill>
                  <a:schemeClr val="tx1"/>
                </a:solidFill>
              </a:rPr>
              <a:t>(2012)</a:t>
            </a:r>
          </a:p>
        </p:txBody>
      </p:sp>
      <p:sp>
        <p:nvSpPr>
          <p:cNvPr id="20" name="角丸四角形吹き出し 19"/>
          <p:cNvSpPr/>
          <p:nvPr/>
        </p:nvSpPr>
        <p:spPr>
          <a:xfrm>
            <a:off x="3282515" y="2631394"/>
            <a:ext cx="864096" cy="453674"/>
          </a:xfrm>
          <a:prstGeom prst="wedgeRoundRectCallout">
            <a:avLst>
              <a:gd name="adj1" fmla="val -73162"/>
              <a:gd name="adj2" fmla="val 2219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30%</a:t>
            </a:r>
          </a:p>
          <a:p>
            <a:pPr algn="ctr"/>
            <a:r>
              <a:rPr kumimoji="1" lang="en-US" altLang="ja-JP" sz="1400" dirty="0" smtClean="0">
                <a:solidFill>
                  <a:schemeClr val="tx1"/>
                </a:solidFill>
              </a:rPr>
              <a:t>(2012)</a:t>
            </a:r>
          </a:p>
        </p:txBody>
      </p:sp>
      <p:sp>
        <p:nvSpPr>
          <p:cNvPr id="21" name="角丸四角形吹き出し 20"/>
          <p:cNvSpPr/>
          <p:nvPr/>
        </p:nvSpPr>
        <p:spPr>
          <a:xfrm>
            <a:off x="5860419" y="6181838"/>
            <a:ext cx="864096" cy="453674"/>
          </a:xfrm>
          <a:prstGeom prst="wedgeRoundRectCallout">
            <a:avLst>
              <a:gd name="adj1" fmla="val -59870"/>
              <a:gd name="adj2" fmla="val -1191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12%</a:t>
            </a:r>
          </a:p>
          <a:p>
            <a:pPr algn="ctr"/>
            <a:r>
              <a:rPr kumimoji="1" lang="en-US" altLang="ja-JP" sz="1400" dirty="0" smtClean="0">
                <a:solidFill>
                  <a:schemeClr val="tx1"/>
                </a:solidFill>
              </a:rPr>
              <a:t>(2012)</a:t>
            </a:r>
          </a:p>
        </p:txBody>
      </p:sp>
      <p:sp>
        <p:nvSpPr>
          <p:cNvPr id="6" name="正方形/長方形 5"/>
          <p:cNvSpPr/>
          <p:nvPr/>
        </p:nvSpPr>
        <p:spPr>
          <a:xfrm>
            <a:off x="4999570" y="4293096"/>
            <a:ext cx="125089" cy="13822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901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9419" y="-222433"/>
            <a:ext cx="8229600" cy="1143000"/>
          </a:xfrm>
        </p:spPr>
        <p:txBody>
          <a:bodyPr>
            <a:normAutofit fontScale="90000"/>
          </a:bodyPr>
          <a:lstStyle/>
          <a:p>
            <a:r>
              <a:rPr kumimoji="1" lang="ko-KR" altLang="en-US" sz="3600" dirty="0" smtClean="0"/>
              <a:t>도표</a:t>
            </a:r>
            <a:r>
              <a:rPr kumimoji="1" lang="en-US" altLang="ko-KR" sz="3600" dirty="0" smtClean="0"/>
              <a:t>2.2  </a:t>
            </a:r>
            <a:r>
              <a:rPr kumimoji="1" lang="ko-KR" altLang="en-US" sz="3600" dirty="0" smtClean="0"/>
              <a:t>주요국의 재생가능에너지보급 계획</a:t>
            </a:r>
            <a:endParaRPr kumimoji="1" lang="ja-JP" altLang="en-US" sz="3600" dirty="0"/>
          </a:p>
        </p:txBody>
      </p:sp>
      <p:graphicFrame>
        <p:nvGraphicFramePr>
          <p:cNvPr id="4" name="表 3"/>
          <p:cNvGraphicFramePr>
            <a:graphicFrameLocks noGrp="1"/>
          </p:cNvGraphicFramePr>
          <p:nvPr>
            <p:extLst>
              <p:ext uri="{D42A27DB-BD31-4B8C-83A1-F6EECF244321}">
                <p14:modId xmlns:p14="http://schemas.microsoft.com/office/powerpoint/2010/main" val="1637001032"/>
              </p:ext>
            </p:extLst>
          </p:nvPr>
        </p:nvGraphicFramePr>
        <p:xfrm>
          <a:off x="174073" y="1151399"/>
          <a:ext cx="8845940" cy="4871377"/>
        </p:xfrm>
        <a:graphic>
          <a:graphicData uri="http://schemas.openxmlformats.org/drawingml/2006/table">
            <a:tbl>
              <a:tblPr firstRow="1" bandRow="1">
                <a:tableStyleId>{5C22544A-7EE6-4342-B048-85BDC9FD1C3A}</a:tableStyleId>
              </a:tblPr>
              <a:tblGrid>
                <a:gridCol w="2211485"/>
                <a:gridCol w="2211485"/>
                <a:gridCol w="2211485"/>
                <a:gridCol w="2211485"/>
              </a:tblGrid>
              <a:tr h="878497">
                <a:tc>
                  <a:txBody>
                    <a:bodyPr/>
                    <a:lstStyle/>
                    <a:p>
                      <a:endParaRPr kumimoji="1" lang="ja-JP" altLang="en-US" sz="2400" dirty="0"/>
                    </a:p>
                  </a:txBody>
                  <a:tcPr/>
                </a:tc>
                <a:tc>
                  <a:txBody>
                    <a:bodyPr/>
                    <a:lstStyle/>
                    <a:p>
                      <a:pPr algn="ctr"/>
                      <a:r>
                        <a:rPr kumimoji="1" lang="en-US" altLang="ja-JP" sz="3200" dirty="0" smtClean="0"/>
                        <a:t>2020</a:t>
                      </a:r>
                      <a:endParaRPr kumimoji="1" lang="ja-JP" altLang="en-US" sz="3200" dirty="0"/>
                    </a:p>
                  </a:txBody>
                  <a:tcPr/>
                </a:tc>
                <a:tc>
                  <a:txBody>
                    <a:bodyPr/>
                    <a:lstStyle/>
                    <a:p>
                      <a:pPr algn="ctr"/>
                      <a:r>
                        <a:rPr kumimoji="1" lang="en-US" altLang="ja-JP" sz="3200" dirty="0" smtClean="0"/>
                        <a:t>2025</a:t>
                      </a:r>
                      <a:endParaRPr kumimoji="1" lang="ja-JP" altLang="en-US" sz="3200" dirty="0"/>
                    </a:p>
                  </a:txBody>
                  <a:tcPr/>
                </a:tc>
                <a:tc>
                  <a:txBody>
                    <a:bodyPr/>
                    <a:lstStyle/>
                    <a:p>
                      <a:pPr algn="ctr"/>
                      <a:r>
                        <a:rPr kumimoji="1" lang="en-US" altLang="ja-JP" sz="3200" dirty="0" smtClean="0"/>
                        <a:t>2035</a:t>
                      </a:r>
                      <a:endParaRPr kumimoji="1" lang="ja-JP" altLang="en-US" sz="3200" dirty="0"/>
                    </a:p>
                  </a:txBody>
                  <a:tcPr/>
                </a:tc>
              </a:tr>
              <a:tr h="878497">
                <a:tc>
                  <a:txBody>
                    <a:bodyPr/>
                    <a:lstStyle/>
                    <a:p>
                      <a:r>
                        <a:rPr kumimoji="1" lang="en-US" altLang="ja-JP" sz="3600" dirty="0" smtClean="0"/>
                        <a:t>Korea</a:t>
                      </a:r>
                    </a:p>
                    <a:p>
                      <a:r>
                        <a:rPr kumimoji="1" lang="en-US" altLang="ja-JP" sz="1800" b="1" dirty="0" smtClean="0"/>
                        <a:t>(1</a:t>
                      </a:r>
                      <a:r>
                        <a:rPr kumimoji="1" lang="ko-KR" altLang="en-US" sz="1800" b="1" dirty="0" smtClean="0"/>
                        <a:t>차에너지 비중</a:t>
                      </a:r>
                      <a:r>
                        <a:rPr kumimoji="1" lang="en-US" altLang="ja-JP" sz="1800" b="1" dirty="0" smtClean="0"/>
                        <a:t>)</a:t>
                      </a:r>
                      <a:endParaRPr kumimoji="1" lang="ja-JP" altLang="en-US" sz="1800" b="1" dirty="0"/>
                    </a:p>
                  </a:txBody>
                  <a:tcPr/>
                </a:tc>
                <a:tc>
                  <a:txBody>
                    <a:bodyPr/>
                    <a:lstStyle/>
                    <a:p>
                      <a:pPr algn="ctr"/>
                      <a:r>
                        <a:rPr kumimoji="1" lang="en-US" altLang="ja-JP" sz="2800" dirty="0" smtClean="0"/>
                        <a:t>5.2</a:t>
                      </a:r>
                      <a:endParaRPr kumimoji="1" lang="ja-JP" altLang="en-US" sz="2800" dirty="0"/>
                    </a:p>
                  </a:txBody>
                  <a:tcPr/>
                </a:tc>
                <a:tc>
                  <a:txBody>
                    <a:bodyPr/>
                    <a:lstStyle/>
                    <a:p>
                      <a:pPr algn="ctr"/>
                      <a:r>
                        <a:rPr kumimoji="1" lang="en-US" altLang="ja-JP" sz="2400" dirty="0" smtClean="0"/>
                        <a:t>7.5</a:t>
                      </a:r>
                      <a:endParaRPr kumimoji="1" lang="ja-JP" altLang="en-US" sz="2400" dirty="0"/>
                    </a:p>
                  </a:txBody>
                  <a:tcPr/>
                </a:tc>
                <a:tc>
                  <a:txBody>
                    <a:bodyPr/>
                    <a:lstStyle/>
                    <a:p>
                      <a:pPr algn="ctr"/>
                      <a:r>
                        <a:rPr kumimoji="1" lang="en-US" altLang="ja-JP" sz="2400" dirty="0" smtClean="0"/>
                        <a:t>11.0</a:t>
                      </a:r>
                    </a:p>
                    <a:p>
                      <a:pPr algn="ctr"/>
                      <a:r>
                        <a:rPr kumimoji="1" lang="en-US" altLang="ja-JP" sz="1800" dirty="0" smtClean="0"/>
                        <a:t>(</a:t>
                      </a:r>
                      <a:r>
                        <a:rPr kumimoji="1" lang="ko-KR" altLang="en-US" sz="1800" dirty="0" smtClean="0"/>
                        <a:t>발전량비중 </a:t>
                      </a:r>
                      <a:r>
                        <a:rPr kumimoji="1" lang="en-US" altLang="ko-KR" sz="1800" dirty="0" smtClean="0"/>
                        <a:t>15%</a:t>
                      </a:r>
                      <a:r>
                        <a:rPr kumimoji="1" lang="en-US" altLang="ja-JP" sz="1800" dirty="0" smtClean="0"/>
                        <a:t>)</a:t>
                      </a:r>
                      <a:endParaRPr kumimoji="1" lang="ja-JP" altLang="en-US" sz="1800" dirty="0"/>
                    </a:p>
                  </a:txBody>
                  <a:tcPr/>
                </a:tc>
              </a:tr>
              <a:tr h="878497">
                <a:tc>
                  <a:txBody>
                    <a:bodyPr/>
                    <a:lstStyle/>
                    <a:p>
                      <a:r>
                        <a:rPr kumimoji="1" lang="en-US" altLang="ja-JP" sz="3600" dirty="0" smtClean="0"/>
                        <a:t>EU</a:t>
                      </a:r>
                    </a:p>
                    <a:p>
                      <a:r>
                        <a:rPr kumimoji="1" lang="en-US" altLang="ja-JP" sz="1800" b="1" dirty="0" smtClean="0"/>
                        <a:t>(1</a:t>
                      </a:r>
                      <a:r>
                        <a:rPr kumimoji="1" lang="ko-KR" altLang="en-US" sz="1800" b="1" dirty="0" smtClean="0"/>
                        <a:t>차에너지비중</a:t>
                      </a:r>
                      <a:r>
                        <a:rPr kumimoji="1" lang="en-US" altLang="ja-JP" sz="1800" b="1" dirty="0" smtClean="0"/>
                        <a:t>)</a:t>
                      </a:r>
                      <a:endParaRPr kumimoji="1" lang="ja-JP" altLang="en-US" sz="1800" b="1" dirty="0"/>
                    </a:p>
                  </a:txBody>
                  <a:tcPr/>
                </a:tc>
                <a:tc>
                  <a:txBody>
                    <a:bodyPr/>
                    <a:lstStyle/>
                    <a:p>
                      <a:pPr algn="ctr"/>
                      <a:endParaRPr kumimoji="1" lang="en-US" altLang="ja-JP" sz="2800" dirty="0" smtClean="0"/>
                    </a:p>
                    <a:p>
                      <a:pPr algn="ctr"/>
                      <a:r>
                        <a:rPr kumimoji="1" lang="en-US" altLang="ja-JP" sz="2800" dirty="0" smtClean="0"/>
                        <a:t>20</a:t>
                      </a:r>
                      <a:endParaRPr kumimoji="1" lang="ja-JP" altLang="en-US" sz="2800" dirty="0"/>
                    </a:p>
                  </a:txBody>
                  <a:tcPr/>
                </a:tc>
                <a:tc>
                  <a:txBody>
                    <a:bodyPr/>
                    <a:lstStyle/>
                    <a:p>
                      <a:pPr algn="ctr"/>
                      <a:endParaRPr kumimoji="1" lang="ja-JP" altLang="en-US" sz="3200" dirty="0"/>
                    </a:p>
                  </a:txBody>
                  <a:tcPr/>
                </a:tc>
                <a:tc>
                  <a:txBody>
                    <a:bodyPr/>
                    <a:lstStyle/>
                    <a:p>
                      <a:pPr algn="ctr"/>
                      <a:r>
                        <a:rPr kumimoji="1" lang="en-US" altLang="ja-JP" sz="2400" dirty="0" smtClean="0"/>
                        <a:t>27</a:t>
                      </a:r>
                      <a:r>
                        <a:rPr kumimoji="1" lang="ko-KR" altLang="en-US" sz="2400" dirty="0" smtClean="0"/>
                        <a:t>이상</a:t>
                      </a:r>
                      <a:r>
                        <a:rPr kumimoji="1" lang="en-US" altLang="ja-JP" sz="2400" dirty="0" smtClean="0"/>
                        <a:t>(2030)</a:t>
                      </a:r>
                    </a:p>
                    <a:p>
                      <a:pPr algn="ctr"/>
                      <a:r>
                        <a:rPr kumimoji="1" lang="en-US" altLang="ja-JP" sz="1800" dirty="0" smtClean="0"/>
                        <a:t>(</a:t>
                      </a:r>
                      <a:r>
                        <a:rPr kumimoji="1" lang="ko-KR" altLang="en-US" sz="1800" dirty="0" smtClean="0"/>
                        <a:t>발전량비중 </a:t>
                      </a:r>
                      <a:r>
                        <a:rPr kumimoji="1" lang="en-US" altLang="ko-KR" sz="1800" dirty="0" smtClean="0"/>
                        <a:t>45%</a:t>
                      </a:r>
                      <a:r>
                        <a:rPr kumimoji="1" lang="en-US" altLang="ja-JP" sz="1800" dirty="0" smtClean="0"/>
                        <a:t>)</a:t>
                      </a:r>
                      <a:endParaRPr kumimoji="1" lang="ja-JP" altLang="en-US" sz="1800" dirty="0"/>
                    </a:p>
                  </a:txBody>
                  <a:tcPr/>
                </a:tc>
              </a:tr>
              <a:tr h="878497">
                <a:tc>
                  <a:txBody>
                    <a:bodyPr/>
                    <a:lstStyle/>
                    <a:p>
                      <a:r>
                        <a:rPr kumimoji="1" lang="en-US" altLang="ja-JP" sz="3600" dirty="0" smtClean="0"/>
                        <a:t>China</a:t>
                      </a:r>
                    </a:p>
                    <a:p>
                      <a:r>
                        <a:rPr kumimoji="1" lang="en-US" altLang="ja-JP" sz="1800" b="1" dirty="0" smtClean="0"/>
                        <a:t>(1</a:t>
                      </a:r>
                      <a:r>
                        <a:rPr kumimoji="1" lang="ko-KR" altLang="en-US" sz="1800" b="1" dirty="0" smtClean="0"/>
                        <a:t>차에너지 비중</a:t>
                      </a:r>
                      <a:r>
                        <a:rPr kumimoji="1" lang="en-US" altLang="ja-JP" sz="1800" b="1" dirty="0" smtClean="0"/>
                        <a:t>)</a:t>
                      </a:r>
                      <a:endParaRPr kumimoji="1" lang="ja-JP" altLang="en-US" sz="1800" b="1" dirty="0"/>
                    </a:p>
                  </a:txBody>
                  <a:tcPr/>
                </a:tc>
                <a:tc>
                  <a:txBody>
                    <a:bodyPr/>
                    <a:lstStyle/>
                    <a:p>
                      <a:pPr algn="ctr"/>
                      <a:endParaRPr kumimoji="1" lang="en-US" altLang="ja-JP" sz="2800" dirty="0" smtClean="0"/>
                    </a:p>
                    <a:p>
                      <a:pPr algn="ctr"/>
                      <a:r>
                        <a:rPr kumimoji="1" lang="en-US" altLang="ja-JP" sz="2800" dirty="0" smtClean="0"/>
                        <a:t>15</a:t>
                      </a:r>
                      <a:endParaRPr kumimoji="1" lang="ja-JP" altLang="en-US" sz="2800" dirty="0"/>
                    </a:p>
                  </a:txBody>
                  <a:tcPr/>
                </a:tc>
                <a:tc>
                  <a:txBody>
                    <a:bodyPr/>
                    <a:lstStyle/>
                    <a:p>
                      <a:pPr algn="ctr"/>
                      <a:r>
                        <a:rPr kumimoji="1" lang="en-US" altLang="ja-JP" sz="3200" dirty="0" smtClean="0"/>
                        <a:t>-</a:t>
                      </a:r>
                      <a:endParaRPr kumimoji="1" lang="ja-JP" altLang="en-US" sz="3200" dirty="0"/>
                    </a:p>
                  </a:txBody>
                  <a:tcPr/>
                </a:tc>
                <a:tc>
                  <a:txBody>
                    <a:bodyPr/>
                    <a:lstStyle/>
                    <a:p>
                      <a:pPr algn="ctr"/>
                      <a:r>
                        <a:rPr kumimoji="1" lang="en-US" altLang="ja-JP" sz="3200" dirty="0" smtClean="0"/>
                        <a:t>-</a:t>
                      </a:r>
                      <a:endParaRPr kumimoji="1" lang="ja-JP" altLang="en-US" sz="3200" dirty="0"/>
                    </a:p>
                  </a:txBody>
                  <a:tcPr/>
                </a:tc>
              </a:tr>
              <a:tr h="878497">
                <a:tc>
                  <a:txBody>
                    <a:bodyPr/>
                    <a:lstStyle/>
                    <a:p>
                      <a:r>
                        <a:rPr kumimoji="1" lang="en-US" altLang="ja-JP" sz="3600" dirty="0" smtClean="0"/>
                        <a:t>Japan</a:t>
                      </a:r>
                    </a:p>
                    <a:p>
                      <a:r>
                        <a:rPr kumimoji="1" lang="en-US" altLang="ja-JP" sz="1800" b="1" dirty="0" smtClean="0"/>
                        <a:t>(</a:t>
                      </a:r>
                      <a:r>
                        <a:rPr kumimoji="1" lang="ko-KR" altLang="en-US" sz="1800" b="1" dirty="0" smtClean="0"/>
                        <a:t>전력량 비중</a:t>
                      </a:r>
                      <a:r>
                        <a:rPr kumimoji="1" lang="en-US" altLang="ja-JP" sz="1800" b="1" dirty="0" smtClean="0"/>
                        <a:t>)</a:t>
                      </a:r>
                      <a:endParaRPr kumimoji="1" lang="ja-JP" altLang="en-US" sz="1800" b="1" dirty="0"/>
                    </a:p>
                  </a:txBody>
                  <a:tcPr/>
                </a:tc>
                <a:tc>
                  <a:txBody>
                    <a:bodyPr/>
                    <a:lstStyle/>
                    <a:p>
                      <a:pPr algn="ctr"/>
                      <a:endParaRPr kumimoji="1" lang="en-US" altLang="ja-JP" sz="2800" dirty="0" smtClean="0"/>
                    </a:p>
                    <a:p>
                      <a:pPr algn="ctr"/>
                      <a:r>
                        <a:rPr kumimoji="1" lang="en-US" altLang="ja-JP" sz="2800" dirty="0" smtClean="0"/>
                        <a:t>13.5</a:t>
                      </a:r>
                      <a:endParaRPr kumimoji="1" lang="ja-JP" altLang="en-US" sz="2800" dirty="0"/>
                    </a:p>
                  </a:txBody>
                  <a:tcPr/>
                </a:tc>
                <a:tc>
                  <a:txBody>
                    <a:bodyPr/>
                    <a:lstStyle/>
                    <a:p>
                      <a:pPr algn="ctr"/>
                      <a:endParaRPr kumimoji="1" lang="ja-JP" altLang="en-US" sz="3200" dirty="0"/>
                    </a:p>
                  </a:txBody>
                  <a:tcPr/>
                </a:tc>
                <a:tc>
                  <a:txBody>
                    <a:bodyPr/>
                    <a:lstStyle/>
                    <a:p>
                      <a:pPr algn="ctr"/>
                      <a:endParaRPr kumimoji="1" lang="en-US" altLang="ja-JP" sz="2400" dirty="0" smtClean="0"/>
                    </a:p>
                    <a:p>
                      <a:pPr algn="ctr"/>
                      <a:r>
                        <a:rPr kumimoji="1" lang="en-US" altLang="ja-JP" sz="2400" dirty="0" smtClean="0"/>
                        <a:t>21.0</a:t>
                      </a:r>
                    </a:p>
                    <a:p>
                      <a:pPr algn="ctr"/>
                      <a:r>
                        <a:rPr kumimoji="1" lang="en-US" altLang="ja-JP" sz="2400" dirty="0" smtClean="0"/>
                        <a:t>(2030)</a:t>
                      </a:r>
                      <a:endParaRPr kumimoji="1" lang="ja-JP" altLang="en-US" sz="2400" dirty="0"/>
                    </a:p>
                  </a:txBody>
                  <a:tcPr/>
                </a:tc>
              </a:tr>
            </a:tbl>
          </a:graphicData>
        </a:graphic>
      </p:graphicFrame>
      <p:sp>
        <p:nvSpPr>
          <p:cNvPr id="5" name="テキスト ボックス 4"/>
          <p:cNvSpPr txBox="1"/>
          <p:nvPr/>
        </p:nvSpPr>
        <p:spPr>
          <a:xfrm>
            <a:off x="4294739" y="689734"/>
            <a:ext cx="4410182" cy="461665"/>
          </a:xfrm>
          <a:prstGeom prst="rect">
            <a:avLst/>
          </a:prstGeom>
          <a:noFill/>
        </p:spPr>
        <p:txBody>
          <a:bodyPr wrap="none" rtlCol="0">
            <a:spAutoFit/>
          </a:bodyPr>
          <a:lstStyle/>
          <a:p>
            <a:r>
              <a:rPr kumimoji="1" lang="en-US" altLang="ja-JP" sz="2400" dirty="0" smtClean="0"/>
              <a:t>(</a:t>
            </a:r>
            <a:r>
              <a:rPr kumimoji="1" lang="ko-KR" altLang="en-US" sz="2400" dirty="0" smtClean="0"/>
              <a:t>단위 </a:t>
            </a:r>
            <a:r>
              <a:rPr kumimoji="1" lang="en-US" altLang="ko-KR" sz="2400" dirty="0" smtClean="0"/>
              <a:t>;  </a:t>
            </a:r>
            <a:r>
              <a:rPr kumimoji="1" lang="ko-KR" altLang="en-US" sz="2400" dirty="0" smtClean="0"/>
              <a:t>재생가능에너지비중</a:t>
            </a:r>
            <a:r>
              <a:rPr kumimoji="1" lang="en-US" altLang="ko-KR" sz="2400" dirty="0" smtClean="0"/>
              <a:t>, %</a:t>
            </a:r>
            <a:r>
              <a:rPr kumimoji="1" lang="en-US" altLang="ja-JP" sz="2400" dirty="0" smtClean="0"/>
              <a:t>)</a:t>
            </a:r>
            <a:endParaRPr kumimoji="1" lang="ja-JP" altLang="en-US" sz="2400" dirty="0"/>
          </a:p>
        </p:txBody>
      </p:sp>
      <p:sp>
        <p:nvSpPr>
          <p:cNvPr id="6" name="テキスト ボックス 5"/>
          <p:cNvSpPr txBox="1"/>
          <p:nvPr/>
        </p:nvSpPr>
        <p:spPr>
          <a:xfrm>
            <a:off x="265159" y="6021287"/>
            <a:ext cx="8202887" cy="646331"/>
          </a:xfrm>
          <a:prstGeom prst="rect">
            <a:avLst/>
          </a:prstGeom>
          <a:noFill/>
        </p:spPr>
        <p:txBody>
          <a:bodyPr wrap="none" rtlCol="0">
            <a:spAutoFit/>
          </a:bodyPr>
          <a:lstStyle/>
          <a:p>
            <a:r>
              <a:rPr kumimoji="1" lang="ko-KR" altLang="en-US" dirty="0" smtClean="0"/>
              <a:t>주</a:t>
            </a:r>
            <a:r>
              <a:rPr kumimoji="1" lang="en-US" altLang="ko-KR" dirty="0" smtClean="0"/>
              <a:t>; </a:t>
            </a:r>
            <a:r>
              <a:rPr kumimoji="1" lang="ko-KR" altLang="en-US" dirty="0" smtClean="0"/>
              <a:t>한국과 일본 및 중국은 국가에너지기본계획상 수치</a:t>
            </a:r>
            <a:r>
              <a:rPr kumimoji="1" lang="en-US" altLang="ko-KR" dirty="0" smtClean="0"/>
              <a:t>, EU</a:t>
            </a:r>
            <a:r>
              <a:rPr kumimoji="1" lang="ko-KR" altLang="en-US" dirty="0" smtClean="0"/>
              <a:t>는 </a:t>
            </a:r>
            <a:r>
              <a:rPr kumimoji="1" lang="en-US" altLang="ko-KR" dirty="0" smtClean="0"/>
              <a:t>2020</a:t>
            </a:r>
            <a:r>
              <a:rPr kumimoji="1" lang="ko-KR" altLang="en-US" dirty="0" smtClean="0"/>
              <a:t>년은 재생가능</a:t>
            </a:r>
            <a:endParaRPr kumimoji="1" lang="en-US" altLang="ko-KR" dirty="0" smtClean="0"/>
          </a:p>
          <a:p>
            <a:r>
              <a:rPr lang="en-US" altLang="ko-KR" dirty="0"/>
              <a:t> </a:t>
            </a:r>
            <a:r>
              <a:rPr lang="en-US" altLang="ko-KR" dirty="0" smtClean="0"/>
              <a:t>     </a:t>
            </a:r>
            <a:r>
              <a:rPr kumimoji="1" lang="ko-KR" altLang="en-US" dirty="0" smtClean="0"/>
              <a:t>에너지지령</a:t>
            </a:r>
            <a:r>
              <a:rPr lang="en-US" altLang="ko-KR" dirty="0" smtClean="0"/>
              <a:t>(2007), 2030</a:t>
            </a:r>
            <a:r>
              <a:rPr lang="ko-KR" altLang="en-US" dirty="0" smtClean="0"/>
              <a:t>년은 기후변화 및 에너지정책강령</a:t>
            </a:r>
            <a:r>
              <a:rPr lang="en-US" altLang="ko-KR" dirty="0" smtClean="0"/>
              <a:t>(2015) </a:t>
            </a:r>
            <a:r>
              <a:rPr lang="ko-KR" altLang="en-US" dirty="0" smtClean="0"/>
              <a:t>상 수치</a:t>
            </a:r>
            <a:endParaRPr kumimoji="1" lang="ja-JP" altLang="en-US" dirty="0"/>
          </a:p>
        </p:txBody>
      </p:sp>
      <p:sp>
        <p:nvSpPr>
          <p:cNvPr id="7" name="正方形/長方形 6"/>
          <p:cNvSpPr/>
          <p:nvPr/>
        </p:nvSpPr>
        <p:spPr>
          <a:xfrm>
            <a:off x="251520" y="2063566"/>
            <a:ext cx="8768493" cy="864096"/>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8" name="正方形/長方形 7"/>
          <p:cNvSpPr/>
          <p:nvPr/>
        </p:nvSpPr>
        <p:spPr>
          <a:xfrm>
            <a:off x="251520" y="3038818"/>
            <a:ext cx="8768493" cy="89423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9" name="正方形/長方形 8"/>
          <p:cNvSpPr/>
          <p:nvPr/>
        </p:nvSpPr>
        <p:spPr>
          <a:xfrm>
            <a:off x="265159" y="3976331"/>
            <a:ext cx="8768493" cy="89423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10" name="正方形/長方形 9"/>
          <p:cNvSpPr/>
          <p:nvPr/>
        </p:nvSpPr>
        <p:spPr>
          <a:xfrm>
            <a:off x="251520" y="5008764"/>
            <a:ext cx="8768493" cy="1012523"/>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50722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내용 개체 틀 6"/>
          <p:cNvGraphicFramePr>
            <a:graphicFrameLocks noGrp="1"/>
          </p:cNvGraphicFramePr>
          <p:nvPr>
            <p:ph idx="1"/>
            <p:extLst>
              <p:ext uri="{D42A27DB-BD31-4B8C-83A1-F6EECF244321}">
                <p14:modId xmlns:p14="http://schemas.microsoft.com/office/powerpoint/2010/main" val="4102324737"/>
              </p:ext>
            </p:extLst>
          </p:nvPr>
        </p:nvGraphicFramePr>
        <p:xfrm>
          <a:off x="223838" y="2420888"/>
          <a:ext cx="8229600" cy="4143404"/>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直線矢印コネクタ 2"/>
          <p:cNvCxnSpPr/>
          <p:nvPr/>
        </p:nvCxnSpPr>
        <p:spPr>
          <a:xfrm flipV="1">
            <a:off x="7136687" y="2111123"/>
            <a:ext cx="729465" cy="9206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961838" y="1583824"/>
            <a:ext cx="793807" cy="646331"/>
          </a:xfrm>
          <a:prstGeom prst="rect">
            <a:avLst/>
          </a:prstGeom>
          <a:noFill/>
        </p:spPr>
        <p:txBody>
          <a:bodyPr wrap="none" rtlCol="0">
            <a:spAutoFit/>
          </a:bodyPr>
          <a:lstStyle/>
          <a:p>
            <a:r>
              <a:rPr kumimoji="1" lang="en-US" altLang="ja-JP" dirty="0" smtClean="0"/>
              <a:t> 2.5%</a:t>
            </a:r>
          </a:p>
          <a:p>
            <a:r>
              <a:rPr lang="en-US" altLang="ja-JP" dirty="0" smtClean="0"/>
              <a:t>(2013)</a:t>
            </a:r>
            <a:endParaRPr kumimoji="1" lang="ja-JP" altLang="en-US" dirty="0"/>
          </a:p>
        </p:txBody>
      </p:sp>
      <p:cxnSp>
        <p:nvCxnSpPr>
          <p:cNvPr id="12" name="直線矢印コネクタ 11"/>
          <p:cNvCxnSpPr/>
          <p:nvPr/>
        </p:nvCxnSpPr>
        <p:spPr>
          <a:xfrm flipV="1">
            <a:off x="7141380" y="4679036"/>
            <a:ext cx="360040" cy="28803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465125" y="4709184"/>
            <a:ext cx="811441" cy="646331"/>
          </a:xfrm>
          <a:prstGeom prst="rect">
            <a:avLst/>
          </a:prstGeom>
          <a:noFill/>
        </p:spPr>
        <p:txBody>
          <a:bodyPr wrap="none" rtlCol="0">
            <a:spAutoFit/>
          </a:bodyPr>
          <a:lstStyle/>
          <a:p>
            <a:r>
              <a:rPr kumimoji="1" lang="en-US" altLang="ja-JP" dirty="0" smtClean="0"/>
              <a:t> 0.73%</a:t>
            </a:r>
          </a:p>
          <a:p>
            <a:r>
              <a:rPr lang="en-US" altLang="ja-JP" dirty="0" smtClean="0"/>
              <a:t>(2012)</a:t>
            </a:r>
            <a:endParaRPr kumimoji="1" lang="ja-JP" altLang="en-US" dirty="0"/>
          </a:p>
        </p:txBody>
      </p:sp>
      <p:sp>
        <p:nvSpPr>
          <p:cNvPr id="11" name="タイトル 1"/>
          <p:cNvSpPr>
            <a:spLocks noGrp="1"/>
          </p:cNvSpPr>
          <p:nvPr>
            <p:ph type="title"/>
          </p:nvPr>
        </p:nvSpPr>
        <p:spPr>
          <a:xfrm>
            <a:off x="-195952" y="199617"/>
            <a:ext cx="8472518" cy="582594"/>
          </a:xfrm>
        </p:spPr>
        <p:txBody>
          <a:bodyPr>
            <a:noAutofit/>
          </a:bodyPr>
          <a:lstStyle/>
          <a:p>
            <a:r>
              <a:rPr lang="ko-KR" altLang="en-US" sz="2800" dirty="0" smtClean="0"/>
              <a:t>도표</a:t>
            </a:r>
            <a:r>
              <a:rPr lang="en-US" altLang="ko-KR" sz="2800" dirty="0" smtClean="0"/>
              <a:t>2.3</a:t>
            </a:r>
            <a:r>
              <a:rPr lang="ko-KR" altLang="en-US" sz="2800" dirty="0" smtClean="0"/>
              <a:t> </a:t>
            </a:r>
            <a:r>
              <a:rPr lang="ja-JP" altLang="en-US" sz="2800" dirty="0" smtClean="0"/>
              <a:t>　</a:t>
            </a:r>
            <a:r>
              <a:rPr lang="ko-KR" altLang="en-US" sz="2800" dirty="0" smtClean="0"/>
              <a:t>한일의 총발전량에 차지하는 재생가능에너지비중추이</a:t>
            </a:r>
            <a:r>
              <a:rPr lang="ja-JP" altLang="en-US" sz="2800" dirty="0" smtClean="0"/>
              <a:t>（</a:t>
            </a:r>
            <a:r>
              <a:rPr lang="ko-KR" altLang="en-US" sz="2800" dirty="0" smtClean="0"/>
              <a:t>수력을 제외</a:t>
            </a:r>
            <a:r>
              <a:rPr lang="ja-JP" altLang="en-US" sz="2800" dirty="0" smtClean="0"/>
              <a:t>）</a:t>
            </a:r>
            <a:endParaRPr kumimoji="1" lang="ja-JP" altLang="en-US" sz="2800" dirty="0"/>
          </a:p>
        </p:txBody>
      </p:sp>
      <p:cxnSp>
        <p:nvCxnSpPr>
          <p:cNvPr id="13" name="直線矢印コネクタ 12"/>
          <p:cNvCxnSpPr/>
          <p:nvPr/>
        </p:nvCxnSpPr>
        <p:spPr>
          <a:xfrm flipV="1">
            <a:off x="7838599" y="782211"/>
            <a:ext cx="437967" cy="13983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8015566" y="199617"/>
            <a:ext cx="1085554" cy="646331"/>
          </a:xfrm>
          <a:prstGeom prst="rect">
            <a:avLst/>
          </a:prstGeom>
          <a:noFill/>
        </p:spPr>
        <p:txBody>
          <a:bodyPr wrap="none" rtlCol="0">
            <a:spAutoFit/>
          </a:bodyPr>
          <a:lstStyle/>
          <a:p>
            <a:r>
              <a:rPr kumimoji="1" lang="en-US" altLang="ja-JP" dirty="0" smtClean="0"/>
              <a:t>  </a:t>
            </a:r>
            <a:r>
              <a:rPr lang="en-US" altLang="ja-JP" dirty="0" smtClean="0"/>
              <a:t>4.5</a:t>
            </a:r>
            <a:r>
              <a:rPr kumimoji="1" lang="en-US" altLang="ja-JP" dirty="0" smtClean="0"/>
              <a:t>%</a:t>
            </a:r>
          </a:p>
          <a:p>
            <a:r>
              <a:rPr lang="en-US" altLang="ja-JP" dirty="0" smtClean="0"/>
              <a:t>(2014.10)</a:t>
            </a:r>
            <a:endParaRPr kumimoji="1" lang="ja-JP" altLang="en-US" dirty="0"/>
          </a:p>
        </p:txBody>
      </p:sp>
      <p:sp>
        <p:nvSpPr>
          <p:cNvPr id="6" name="テキスト ボックス 5"/>
          <p:cNvSpPr txBox="1"/>
          <p:nvPr/>
        </p:nvSpPr>
        <p:spPr>
          <a:xfrm>
            <a:off x="5066228" y="3365298"/>
            <a:ext cx="646331" cy="369332"/>
          </a:xfrm>
          <a:prstGeom prst="rect">
            <a:avLst/>
          </a:prstGeom>
          <a:noFill/>
        </p:spPr>
        <p:txBody>
          <a:bodyPr wrap="none" rtlCol="0">
            <a:spAutoFit/>
          </a:bodyPr>
          <a:lstStyle/>
          <a:p>
            <a:r>
              <a:rPr kumimoji="1" lang="ko-KR" altLang="en-US" dirty="0" smtClean="0"/>
              <a:t>일본</a:t>
            </a:r>
            <a:endParaRPr kumimoji="1" lang="ja-JP" altLang="en-US" dirty="0"/>
          </a:p>
        </p:txBody>
      </p:sp>
      <p:sp>
        <p:nvSpPr>
          <p:cNvPr id="18" name="テキスト ボックス 17"/>
          <p:cNvSpPr txBox="1"/>
          <p:nvPr/>
        </p:nvSpPr>
        <p:spPr>
          <a:xfrm>
            <a:off x="5389393" y="4965872"/>
            <a:ext cx="646331" cy="369332"/>
          </a:xfrm>
          <a:prstGeom prst="rect">
            <a:avLst/>
          </a:prstGeom>
          <a:noFill/>
        </p:spPr>
        <p:txBody>
          <a:bodyPr wrap="none" rtlCol="0">
            <a:spAutoFit/>
          </a:bodyPr>
          <a:lstStyle/>
          <a:p>
            <a:r>
              <a:rPr lang="ko-KR" altLang="en-US" dirty="0" smtClean="0"/>
              <a:t>한국</a:t>
            </a:r>
            <a:endParaRPr kumimoji="1" lang="ja-JP" altLang="en-US" dirty="0"/>
          </a:p>
        </p:txBody>
      </p:sp>
      <p:cxnSp>
        <p:nvCxnSpPr>
          <p:cNvPr id="23" name="直線矢印コネクタ 22"/>
          <p:cNvCxnSpPr/>
          <p:nvPr/>
        </p:nvCxnSpPr>
        <p:spPr>
          <a:xfrm>
            <a:off x="4871220" y="2393729"/>
            <a:ext cx="1584176" cy="944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4215515" y="2031043"/>
            <a:ext cx="883575" cy="646331"/>
          </a:xfrm>
          <a:prstGeom prst="rect">
            <a:avLst/>
          </a:prstGeom>
          <a:noFill/>
        </p:spPr>
        <p:txBody>
          <a:bodyPr wrap="none" rtlCol="0">
            <a:spAutoFit/>
          </a:bodyPr>
          <a:lstStyle/>
          <a:p>
            <a:r>
              <a:rPr kumimoji="1" lang="en-US" altLang="ja-JP" dirty="0" smtClean="0"/>
              <a:t>2011</a:t>
            </a:r>
            <a:r>
              <a:rPr kumimoji="1" lang="ko-KR" altLang="en-US" dirty="0" smtClean="0"/>
              <a:t>년</a:t>
            </a:r>
            <a:endParaRPr kumimoji="1" lang="en-US" altLang="ko-KR" dirty="0" smtClean="0"/>
          </a:p>
          <a:p>
            <a:r>
              <a:rPr lang="en-US" altLang="ja-JP" dirty="0"/>
              <a:t> </a:t>
            </a:r>
            <a:r>
              <a:rPr lang="en-US" altLang="ja-JP" dirty="0" smtClean="0"/>
              <a:t> 1.4%</a:t>
            </a:r>
            <a:endParaRPr kumimoji="1" lang="ja-JP" altLang="en-US" dirty="0"/>
          </a:p>
        </p:txBody>
      </p:sp>
    </p:spTree>
    <p:extLst>
      <p:ext uri="{BB962C8B-B14F-4D97-AF65-F5344CB8AC3E}">
        <p14:creationId xmlns:p14="http://schemas.microsoft.com/office/powerpoint/2010/main" val="251426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 name="角丸四角形 3"/>
          <p:cNvSpPr/>
          <p:nvPr/>
        </p:nvSpPr>
        <p:spPr>
          <a:xfrm>
            <a:off x="593725" y="620713"/>
            <a:ext cx="7866063" cy="1655762"/>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ja-JP" altLang="en-US"/>
          </a:p>
        </p:txBody>
      </p:sp>
      <p:sp>
        <p:nvSpPr>
          <p:cNvPr id="3" name="正方形/長方形 2"/>
          <p:cNvSpPr/>
          <p:nvPr/>
        </p:nvSpPr>
        <p:spPr>
          <a:xfrm>
            <a:off x="3131840" y="1844824"/>
            <a:ext cx="5688632" cy="2259080"/>
          </a:xfrm>
          <a:prstGeom prst="rect">
            <a:avLst/>
          </a:prstGeom>
        </p:spPr>
        <p:txBody>
          <a:bodyPr wrap="square">
            <a:spAutoFit/>
          </a:bodyPr>
          <a:lstStyle/>
          <a:p>
            <a:pPr fontAlgn="auto">
              <a:spcBef>
                <a:spcPct val="20000"/>
              </a:spcBef>
              <a:spcAft>
                <a:spcPts val="0"/>
              </a:spcAft>
              <a:defRPr/>
            </a:pPr>
            <a:r>
              <a:rPr lang="ko-KR" altLang="en-US" sz="4400" b="1" dirty="0" smtClean="0">
                <a:solidFill>
                  <a:schemeClr val="bg1"/>
                </a:solidFill>
                <a:ea typeface="ＭＳ Ｐゴシック" charset="-128"/>
              </a:rPr>
              <a:t>한국의 재생가능에너지정책</a:t>
            </a:r>
            <a:endParaRPr lang="en-US" altLang="ko-KR" sz="4400" b="1" dirty="0" smtClean="0">
              <a:solidFill>
                <a:schemeClr val="bg1"/>
              </a:solidFill>
              <a:ea typeface="ＭＳ Ｐゴシック" charset="-128"/>
            </a:endParaRPr>
          </a:p>
          <a:p>
            <a:pPr fontAlgn="auto">
              <a:spcBef>
                <a:spcPct val="20000"/>
              </a:spcBef>
              <a:spcAft>
                <a:spcPts val="0"/>
              </a:spcAft>
              <a:defRPr/>
            </a:pPr>
            <a:r>
              <a:rPr lang="ko-KR" altLang="en-US" sz="4400" b="1" dirty="0" smtClean="0">
                <a:solidFill>
                  <a:schemeClr val="bg1"/>
                </a:solidFill>
                <a:ea typeface="ＭＳ Ｐゴシック" charset="-128"/>
              </a:rPr>
              <a:t>전환과 과제</a:t>
            </a:r>
            <a:endParaRPr lang="en-GB" altLang="ja-JP" sz="4400" b="1" dirty="0">
              <a:solidFill>
                <a:schemeClr val="bg1"/>
              </a:solidFill>
              <a:ea typeface="ＭＳ Ｐゴシック" charset="-128"/>
            </a:endParaRPr>
          </a:p>
        </p:txBody>
      </p:sp>
    </p:spTree>
    <p:extLst>
      <p:ext uri="{BB962C8B-B14F-4D97-AF65-F5344CB8AC3E}">
        <p14:creationId xmlns:p14="http://schemas.microsoft.com/office/powerpoint/2010/main" val="888337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77824"/>
            <a:ext cx="8784976" cy="928694"/>
          </a:xfrm>
        </p:spPr>
        <p:txBody>
          <a:bodyPr>
            <a:normAutofit fontScale="90000"/>
          </a:bodyPr>
          <a:lstStyle/>
          <a:p>
            <a:r>
              <a:rPr lang="en-US" altLang="ja-JP" sz="2800" dirty="0" smtClean="0">
                <a:latin typeface="+mj-ea"/>
              </a:rPr>
              <a:t/>
            </a:r>
            <a:br>
              <a:rPr lang="en-US" altLang="ja-JP" sz="2800" dirty="0" smtClean="0">
                <a:latin typeface="+mj-ea"/>
              </a:rPr>
            </a:br>
            <a:r>
              <a:rPr lang="en-US" altLang="ja-JP" sz="4000" b="1" dirty="0"/>
              <a:t>3-1.</a:t>
            </a:r>
            <a:r>
              <a:rPr lang="ja-JP" altLang="en-US" sz="4000" b="1" dirty="0" smtClean="0"/>
              <a:t>　</a:t>
            </a:r>
            <a:r>
              <a:rPr lang="ko-KR" altLang="en-US" sz="4000" b="1" dirty="0" smtClean="0"/>
              <a:t>한국의 발전차액지원제도</a:t>
            </a:r>
            <a:r>
              <a:rPr lang="en-US" altLang="ja-JP" sz="4000" b="1" dirty="0" smtClean="0"/>
              <a:t>(2002~2011)</a:t>
            </a:r>
            <a:endParaRPr kumimoji="1" lang="ja-JP" altLang="en-US" sz="4000" b="1" dirty="0"/>
          </a:p>
        </p:txBody>
      </p:sp>
      <p:sp>
        <p:nvSpPr>
          <p:cNvPr id="3" name="コンテンツ プレースホルダー 2"/>
          <p:cNvSpPr>
            <a:spLocks noGrp="1"/>
          </p:cNvSpPr>
          <p:nvPr>
            <p:ph idx="1"/>
          </p:nvPr>
        </p:nvSpPr>
        <p:spPr>
          <a:xfrm>
            <a:off x="644936" y="1025762"/>
            <a:ext cx="8496944" cy="5832238"/>
          </a:xfrm>
        </p:spPr>
        <p:txBody>
          <a:bodyPr>
            <a:normAutofit fontScale="40000" lnSpcReduction="20000"/>
          </a:bodyPr>
          <a:lstStyle/>
          <a:p>
            <a:pPr latinLnBrk="1"/>
            <a:endParaRPr lang="en-US" altLang="ja-JP" sz="2400" dirty="0" smtClean="0">
              <a:latin typeface="+mj-lt"/>
            </a:endParaRPr>
          </a:p>
          <a:p>
            <a:pPr marL="0" indent="0">
              <a:buNone/>
            </a:pPr>
            <a:r>
              <a:rPr lang="ko-KR" altLang="en-US" sz="5900" b="1" dirty="0"/>
              <a:t>한국에서는</a:t>
            </a:r>
            <a:r>
              <a:rPr lang="en-US" altLang="ko-KR" sz="5900" b="1" dirty="0"/>
              <a:t>, </a:t>
            </a:r>
            <a:r>
              <a:rPr lang="ko-KR" altLang="en-US" sz="5900" b="1" dirty="0"/>
              <a:t>재생가능에너지 전력보급 </a:t>
            </a:r>
            <a:r>
              <a:rPr lang="ko-KR" altLang="en-US" sz="5900" b="1" dirty="0" smtClean="0"/>
              <a:t>촉진책 으로서</a:t>
            </a:r>
            <a:r>
              <a:rPr lang="en-US" altLang="ko-KR" sz="5900" b="1" dirty="0"/>
              <a:t>, </a:t>
            </a:r>
            <a:endParaRPr lang="en-US" altLang="ko-KR" sz="5900" b="1" dirty="0" smtClean="0"/>
          </a:p>
          <a:p>
            <a:pPr marL="0" indent="0">
              <a:buNone/>
            </a:pPr>
            <a:r>
              <a:rPr lang="en-US" altLang="ko-KR" sz="5900" b="1" dirty="0" smtClean="0"/>
              <a:t>2002</a:t>
            </a:r>
            <a:r>
              <a:rPr lang="en-US" altLang="ko-KR" sz="5900" b="1" dirty="0"/>
              <a:t>∼2011</a:t>
            </a:r>
            <a:r>
              <a:rPr lang="ko-KR" altLang="en-US" sz="5900" b="1" dirty="0"/>
              <a:t>년간 발전 차액지원 제도를 실시해 왔지만</a:t>
            </a:r>
            <a:r>
              <a:rPr lang="en-US" altLang="ko-KR" sz="5900" b="1" dirty="0"/>
              <a:t>, </a:t>
            </a:r>
            <a:endParaRPr lang="en-US" altLang="ko-KR" sz="5900" b="1" dirty="0" smtClean="0"/>
          </a:p>
          <a:p>
            <a:pPr marL="0" indent="0">
              <a:buNone/>
            </a:pPr>
            <a:r>
              <a:rPr lang="en-US" altLang="ko-KR" sz="5900" b="1" dirty="0" smtClean="0"/>
              <a:t>2012</a:t>
            </a:r>
            <a:r>
              <a:rPr lang="ko-KR" altLang="en-US" sz="5900" b="1" dirty="0"/>
              <a:t>년</a:t>
            </a:r>
            <a:r>
              <a:rPr lang="en-US" altLang="ko-KR" sz="5900" b="1" dirty="0"/>
              <a:t>1</a:t>
            </a:r>
            <a:r>
              <a:rPr lang="ko-KR" altLang="en-US" sz="5900" b="1" dirty="0"/>
              <a:t>월부터 </a:t>
            </a:r>
            <a:r>
              <a:rPr lang="en-US" altLang="ko-KR" sz="5900" b="1" dirty="0"/>
              <a:t>RPS</a:t>
            </a:r>
            <a:r>
              <a:rPr lang="ko-KR" altLang="en-US" sz="5900" b="1" dirty="0" smtClean="0"/>
              <a:t>제도로 정책전환</a:t>
            </a:r>
            <a:r>
              <a:rPr lang="en-US" altLang="ko-KR" sz="5900" b="1" dirty="0" smtClean="0"/>
              <a:t> </a:t>
            </a:r>
            <a:endParaRPr lang="en-US" altLang="ja-JP" sz="5900" b="1" dirty="0" smtClean="0"/>
          </a:p>
          <a:p>
            <a:pPr marL="514350" indent="-514350">
              <a:buNone/>
            </a:pPr>
            <a:endParaRPr lang="en-US" altLang="ko-KR" sz="5900" b="1" dirty="0" smtClean="0"/>
          </a:p>
          <a:p>
            <a:pPr marL="514350" indent="-514350">
              <a:buNone/>
            </a:pPr>
            <a:endParaRPr lang="en-US" altLang="ko-KR" sz="5900" b="1" dirty="0" smtClean="0"/>
          </a:p>
          <a:p>
            <a:pPr marL="514350" indent="-514350">
              <a:buNone/>
            </a:pPr>
            <a:r>
              <a:rPr lang="ko-KR" altLang="en-US" sz="5900" b="1" dirty="0" smtClean="0"/>
              <a:t>그 </a:t>
            </a:r>
            <a:r>
              <a:rPr lang="ko-KR" altLang="en-US" sz="5900" b="1" dirty="0"/>
              <a:t>이유로서 </a:t>
            </a:r>
            <a:endParaRPr lang="en-US" altLang="ko-KR" sz="5900" b="1" dirty="0" smtClean="0"/>
          </a:p>
          <a:p>
            <a:pPr marL="514350" indent="-514350">
              <a:buNone/>
            </a:pPr>
            <a:r>
              <a:rPr lang="en-US" altLang="ko-KR" sz="5900" b="1" dirty="0" smtClean="0"/>
              <a:t>1. </a:t>
            </a:r>
            <a:r>
              <a:rPr lang="ko-KR" altLang="en-US" sz="5900" b="1" dirty="0" smtClean="0"/>
              <a:t>재생가능에너지 </a:t>
            </a:r>
            <a:r>
              <a:rPr lang="ko-KR" altLang="en-US" sz="5900" b="1" dirty="0"/>
              <a:t>전력시장의 경쟁 </a:t>
            </a:r>
            <a:r>
              <a:rPr lang="ko-KR" altLang="en-US" sz="5900" b="1" dirty="0" smtClean="0"/>
              <a:t>촉진 에 </a:t>
            </a:r>
            <a:r>
              <a:rPr lang="ko-KR" altLang="en-US" sz="5900" b="1" dirty="0"/>
              <a:t>의해 기술 혁신을 </a:t>
            </a:r>
            <a:r>
              <a:rPr lang="ko-KR" altLang="en-US" sz="5900" b="1" dirty="0" smtClean="0"/>
              <a:t>촉진 </a:t>
            </a:r>
            <a:endParaRPr lang="ko-KR" altLang="en-US" sz="5900" b="1" dirty="0"/>
          </a:p>
          <a:p>
            <a:pPr marL="514350" indent="-514350">
              <a:buNone/>
            </a:pPr>
            <a:r>
              <a:rPr lang="en-US" altLang="ko-KR" sz="5900" b="1" dirty="0" smtClean="0"/>
              <a:t>2. </a:t>
            </a:r>
            <a:r>
              <a:rPr lang="ko-KR" altLang="en-US" sz="5900" b="1" dirty="0" smtClean="0"/>
              <a:t>발전 </a:t>
            </a:r>
            <a:r>
              <a:rPr lang="ko-KR" altLang="en-US" sz="5900" b="1" dirty="0"/>
              <a:t>차액지원 제도를 유지하고 있는 보조금의 조달 문제 </a:t>
            </a:r>
          </a:p>
          <a:p>
            <a:pPr marL="514350" indent="-514350">
              <a:buNone/>
            </a:pPr>
            <a:endParaRPr lang="en-US" altLang="ko-KR" sz="5900" b="1" dirty="0" smtClean="0"/>
          </a:p>
          <a:p>
            <a:pPr marL="514350" indent="-514350">
              <a:buNone/>
            </a:pPr>
            <a:endParaRPr lang="en-US" altLang="ko-KR" sz="5900" b="1" dirty="0"/>
          </a:p>
          <a:p>
            <a:pPr marL="514350" indent="-514350">
              <a:buNone/>
            </a:pPr>
            <a:r>
              <a:rPr lang="ko-KR" altLang="en-US" sz="5900" b="1" dirty="0" smtClean="0"/>
              <a:t>⇒</a:t>
            </a:r>
            <a:r>
              <a:rPr lang="en-US" altLang="ko-KR" sz="5900" b="1" dirty="0"/>
              <a:t>2002∼2011</a:t>
            </a:r>
            <a:r>
              <a:rPr lang="ko-KR" altLang="en-US" sz="5900" b="1" dirty="0"/>
              <a:t>년간</a:t>
            </a:r>
            <a:r>
              <a:rPr lang="en-US" altLang="ko-KR" sz="5900" b="1" dirty="0"/>
              <a:t>, 2, 128</a:t>
            </a:r>
            <a:r>
              <a:rPr lang="ko-KR" altLang="en-US" sz="5900" b="1" dirty="0"/>
              <a:t>발전소 </a:t>
            </a:r>
            <a:r>
              <a:rPr lang="en-US" altLang="ko-KR" sz="5900" b="1" dirty="0"/>
              <a:t>(1, 054MW:10, 111GWh)</a:t>
            </a:r>
            <a:r>
              <a:rPr lang="ko-KR" altLang="en-US" sz="5900" b="1" dirty="0"/>
              <a:t>에 </a:t>
            </a:r>
            <a:r>
              <a:rPr lang="en-US" altLang="ko-KR" sz="5900" b="1" dirty="0"/>
              <a:t>1.14</a:t>
            </a:r>
            <a:r>
              <a:rPr lang="ko-KR" altLang="en-US" sz="5900" b="1" dirty="0"/>
              <a:t>조원 </a:t>
            </a:r>
            <a:r>
              <a:rPr lang="ko-KR" altLang="en-US" sz="5900" b="1" dirty="0" smtClean="0"/>
              <a:t>지원 </a:t>
            </a:r>
            <a:endParaRPr lang="en-US" altLang="ja-JP" sz="5900" b="1" dirty="0" smtClean="0"/>
          </a:p>
          <a:p>
            <a:pPr marL="0" indent="0">
              <a:buNone/>
            </a:pPr>
            <a:r>
              <a:rPr lang="en-US" altLang="ja-JP" sz="3700" dirty="0" smtClean="0"/>
              <a:t> </a:t>
            </a:r>
            <a:endParaRPr lang="en-US" altLang="ja-JP" sz="2400" dirty="0" smtClean="0">
              <a:latin typeface="+mn-ea"/>
            </a:endParaRPr>
          </a:p>
        </p:txBody>
      </p:sp>
      <p:sp>
        <p:nvSpPr>
          <p:cNvPr id="4" name="星 6 3"/>
          <p:cNvSpPr/>
          <p:nvPr/>
        </p:nvSpPr>
        <p:spPr>
          <a:xfrm>
            <a:off x="179512" y="1255084"/>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星 6 4"/>
          <p:cNvSpPr/>
          <p:nvPr/>
        </p:nvSpPr>
        <p:spPr>
          <a:xfrm>
            <a:off x="179512" y="2710796"/>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10590" y="1218601"/>
            <a:ext cx="9033409" cy="1202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8471" y="2622756"/>
            <a:ext cx="9033409" cy="2287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00828" y="5085184"/>
            <a:ext cx="9033409" cy="15702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42817" y="5871288"/>
            <a:ext cx="3315331" cy="523220"/>
          </a:xfrm>
          <a:prstGeom prst="rect">
            <a:avLst/>
          </a:prstGeom>
        </p:spPr>
        <p:txBody>
          <a:bodyPr wrap="none">
            <a:spAutoFit/>
          </a:bodyPr>
          <a:lstStyle/>
          <a:p>
            <a:r>
              <a:rPr lang="ja-JP" altLang="en-US" sz="2800" b="1" dirty="0" smtClean="0">
                <a:solidFill>
                  <a:srgbClr val="FF0000"/>
                </a:solidFill>
              </a:rPr>
              <a:t>⇒</a:t>
            </a:r>
            <a:r>
              <a:rPr lang="ja-JP" altLang="en-US" sz="2800" b="1" dirty="0">
                <a:solidFill>
                  <a:srgbClr val="FF0000"/>
                </a:solidFill>
              </a:rPr>
              <a:t>１</a:t>
            </a:r>
            <a:r>
              <a:rPr lang="en-US" altLang="ja-JP" sz="2800" b="1" dirty="0" smtClean="0">
                <a:solidFill>
                  <a:srgbClr val="FF0000"/>
                </a:solidFill>
              </a:rPr>
              <a:t>MW</a:t>
            </a:r>
            <a:r>
              <a:rPr lang="ko-KR" altLang="en-US" sz="2800" b="1" dirty="0" smtClean="0">
                <a:solidFill>
                  <a:srgbClr val="FF0000"/>
                </a:solidFill>
              </a:rPr>
              <a:t>당 약</a:t>
            </a:r>
            <a:r>
              <a:rPr lang="en-US" altLang="ja-JP" sz="2800" b="1" dirty="0" smtClean="0">
                <a:solidFill>
                  <a:srgbClr val="FF0000"/>
                </a:solidFill>
              </a:rPr>
              <a:t>11</a:t>
            </a:r>
            <a:r>
              <a:rPr lang="ko-KR" altLang="en-US" sz="2800" b="1" dirty="0" smtClean="0">
                <a:solidFill>
                  <a:srgbClr val="FF0000"/>
                </a:solidFill>
              </a:rPr>
              <a:t>억원</a:t>
            </a:r>
            <a:endParaRPr lang="ja-JP" altLang="en-US" sz="2800" dirty="0"/>
          </a:p>
        </p:txBody>
      </p:sp>
    </p:spTree>
    <p:extLst>
      <p:ext uri="{BB962C8B-B14F-4D97-AF65-F5344CB8AC3E}">
        <p14:creationId xmlns:p14="http://schemas.microsoft.com/office/powerpoint/2010/main" val="1219222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583999014"/>
              </p:ext>
            </p:extLst>
          </p:nvPr>
        </p:nvGraphicFramePr>
        <p:xfrm>
          <a:off x="138815" y="812858"/>
          <a:ext cx="8856984" cy="6045140"/>
        </p:xfrm>
        <a:graphic>
          <a:graphicData uri="http://schemas.openxmlformats.org/drawingml/2006/table">
            <a:tbl>
              <a:tblPr firstRow="1" firstCol="1" bandRow="1">
                <a:tableStyleId>{5C22544A-7EE6-4342-B048-85BDC9FD1C3A}</a:tableStyleId>
              </a:tblPr>
              <a:tblGrid>
                <a:gridCol w="1107123"/>
                <a:gridCol w="1053117"/>
                <a:gridCol w="1080120"/>
                <a:gridCol w="1188132"/>
                <a:gridCol w="1107123"/>
                <a:gridCol w="1107123"/>
                <a:gridCol w="1107123"/>
                <a:gridCol w="1107123"/>
              </a:tblGrid>
              <a:tr h="876608">
                <a:tc>
                  <a:txBody>
                    <a:bodyPr/>
                    <a:lstStyle/>
                    <a:p>
                      <a:pPr algn="ctr">
                        <a:spcAft>
                          <a:spcPts val="0"/>
                        </a:spcAft>
                      </a:pPr>
                      <a:r>
                        <a:rPr lang="en-GB" sz="1600" kern="100" dirty="0">
                          <a:effectLst/>
                        </a:rPr>
                        <a:t> </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00" dirty="0">
                          <a:effectLst/>
                        </a:rPr>
                        <a:t> </a:t>
                      </a:r>
                      <a:r>
                        <a:rPr lang="ko-KR" altLang="en-US" sz="1800" b="1" kern="100" dirty="0" smtClean="0">
                          <a:effectLst/>
                        </a:rPr>
                        <a:t>설치</a:t>
                      </a:r>
                      <a:endParaRPr lang="en-US" altLang="ko-KR" sz="1800" b="1" kern="1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800" b="1" kern="100" dirty="0" smtClean="0">
                          <a:effectLst/>
                        </a:rPr>
                        <a:t>장소</a:t>
                      </a:r>
                      <a:endParaRPr lang="ja-JP"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spcAft>
                          <a:spcPts val="0"/>
                        </a:spcAft>
                      </a:pP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00" dirty="0">
                          <a:effectLst/>
                        </a:rPr>
                        <a:t> </a:t>
                      </a:r>
                      <a:r>
                        <a:rPr lang="ko-KR" altLang="en-US" sz="1800" b="1" kern="100" dirty="0" smtClean="0">
                          <a:effectLst/>
                        </a:rPr>
                        <a:t>적용</a:t>
                      </a:r>
                      <a:endParaRPr lang="en-US" altLang="ko-KR" sz="1800" b="1" kern="1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800" b="1" kern="100" dirty="0" smtClean="0">
                          <a:effectLst/>
                        </a:rPr>
                        <a:t>기간</a:t>
                      </a:r>
                      <a:endParaRPr lang="ja-JP"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spcAft>
                          <a:spcPts val="0"/>
                        </a:spcAft>
                      </a:pP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00" dirty="0">
                          <a:effectLst/>
                        </a:rPr>
                        <a:t> </a:t>
                      </a:r>
                      <a:r>
                        <a:rPr lang="en-US" altLang="ja-JP" sz="1800" b="1" kern="100" dirty="0" smtClean="0">
                          <a:effectLst/>
                        </a:rPr>
                        <a:t>30kW</a:t>
                      </a:r>
                      <a:r>
                        <a:rPr lang="en-GB" altLang="ja-JP" sz="1800" b="1" kern="100" dirty="0" smtClean="0">
                          <a:effectLs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800" b="1" kern="100" dirty="0" smtClean="0">
                          <a:effectLst/>
                          <a:latin typeface="+mn-lt"/>
                          <a:ea typeface="+mn-ea"/>
                          <a:cs typeface="+mn-cs"/>
                        </a:rPr>
                        <a:t>이하</a:t>
                      </a:r>
                      <a:endParaRPr lang="ja-JP"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spcAft>
                          <a:spcPts val="0"/>
                        </a:spcAft>
                      </a:pP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30kW</a:t>
                      </a:r>
                      <a:r>
                        <a:rPr lang="ja-JP" altLang="en-US" sz="1800" b="1" kern="100" dirty="0" smtClean="0">
                          <a:effectLst/>
                        </a:rPr>
                        <a:t>～</a:t>
                      </a:r>
                      <a:endParaRPr lang="en-US" altLang="ja-JP" sz="1800" b="1" kern="100" dirty="0" smtClean="0">
                        <a:effectLst/>
                      </a:endParaRPr>
                    </a:p>
                    <a:p>
                      <a:pPr algn="ctr">
                        <a:spcAft>
                          <a:spcPts val="0"/>
                        </a:spcAft>
                      </a:pPr>
                      <a:r>
                        <a:rPr lang="en-US"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rPr>
                        <a:t>200kW</a:t>
                      </a:r>
                      <a:endParaRPr lang="ja-JP"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spcAft>
                          <a:spcPts val="0"/>
                        </a:spcAft>
                      </a:pP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200kW</a:t>
                      </a:r>
                      <a:r>
                        <a:rPr lang="ja-JP" altLang="en-US" sz="1800" b="1" kern="100" dirty="0" smtClean="0">
                          <a:effectLst/>
                        </a:rPr>
                        <a:t>～</a:t>
                      </a:r>
                      <a:endParaRPr lang="en-US" altLang="ja-JP" sz="1800" b="1" kern="100" dirty="0" smtClean="0">
                        <a:effectLst/>
                      </a:endParaRPr>
                    </a:p>
                    <a:p>
                      <a:pPr algn="ctr">
                        <a:spcAft>
                          <a:spcPts val="0"/>
                        </a:spcAft>
                      </a:pPr>
                      <a:r>
                        <a:rPr lang="en-US"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rPr>
                        <a:t>1MW</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1MW</a:t>
                      </a:r>
                      <a:r>
                        <a:rPr lang="ja-JP" altLang="en-US" sz="1800" b="1" kern="100" dirty="0" smtClean="0">
                          <a:effectLst/>
                        </a:rPr>
                        <a:t>～</a:t>
                      </a:r>
                      <a:endParaRPr lang="en-US" altLang="ja-JP" sz="1800" b="1" kern="100" dirty="0" smtClean="0">
                        <a:effectLst/>
                      </a:endParaRPr>
                    </a:p>
                    <a:p>
                      <a:pPr algn="ctr">
                        <a:spcAft>
                          <a:spcPts val="0"/>
                        </a:spcAft>
                      </a:pPr>
                      <a:r>
                        <a:rPr lang="en-US"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rPr>
                        <a:t>3MW</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3MW</a:t>
                      </a:r>
                      <a:r>
                        <a:rPr lang="ja-JP" altLang="en-US" sz="1800" b="1" kern="100" dirty="0" smtClean="0">
                          <a:effectLst/>
                        </a:rPr>
                        <a:t>～</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00" dirty="0">
                          <a:effectLst/>
                        </a:rPr>
                        <a:t> </a:t>
                      </a:r>
                      <a:r>
                        <a:rPr lang="en-GB" altLang="ja-JP" sz="1800" b="1" kern="100" dirty="0" smtClean="0">
                          <a:effectLst/>
                        </a:rPr>
                        <a:t>2008.09~</a:t>
                      </a:r>
                      <a:endParaRPr lang="ja-JP"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spcAft>
                          <a:spcPts val="0"/>
                        </a:spcAft>
                      </a:pP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rowSpan="2">
                  <a:txBody>
                    <a:bodyPr/>
                    <a:lstStyle/>
                    <a:p>
                      <a:pPr algn="ctr">
                        <a:spcAft>
                          <a:spcPts val="0"/>
                        </a:spcAft>
                      </a:pPr>
                      <a:r>
                        <a:rPr lang="en-GB" sz="1800" b="1" kern="100" dirty="0">
                          <a:effectLst/>
                        </a:rPr>
                        <a:t> </a:t>
                      </a:r>
                      <a:endParaRPr lang="en-GB" sz="1800" b="1" kern="100" dirty="0" smtClean="0">
                        <a:effectLst/>
                      </a:endParaRPr>
                    </a:p>
                    <a:p>
                      <a:pPr algn="ctr">
                        <a:spcAft>
                          <a:spcPts val="0"/>
                        </a:spcAft>
                      </a:pPr>
                      <a:r>
                        <a:rPr lang="en-GB"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rPr>
                        <a:t>-</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rowSpan="2">
                  <a:txBody>
                    <a:bodyPr/>
                    <a:lstStyle/>
                    <a:p>
                      <a:pPr algn="ctr">
                        <a:spcAft>
                          <a:spcPts val="0"/>
                        </a:spcAft>
                      </a:pPr>
                      <a:r>
                        <a:rPr lang="en-GB" sz="1800" b="1" kern="100" dirty="0">
                          <a:effectLst/>
                        </a:rPr>
                        <a:t> </a:t>
                      </a:r>
                      <a:endParaRPr lang="en-GB" sz="1800" b="1" kern="100" dirty="0" smtClean="0">
                        <a:effectLst/>
                      </a:endParaRPr>
                    </a:p>
                    <a:p>
                      <a:pPr algn="ctr">
                        <a:spcAft>
                          <a:spcPts val="0"/>
                        </a:spcAft>
                      </a:pPr>
                      <a:r>
                        <a:rPr lang="en-US" altLang="ja-JP" sz="1800" b="1" kern="100" dirty="0" smtClean="0">
                          <a:effectLst/>
                        </a:rPr>
                        <a:t>15</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altLang="ja-JP" sz="1800" b="1" kern="100" dirty="0" smtClean="0">
                          <a:effectLst/>
                        </a:rPr>
                        <a:t>30kW</a:t>
                      </a:r>
                      <a:r>
                        <a:rPr lang="ko-KR" altLang="en-US" sz="1800" b="1" kern="100" dirty="0" smtClean="0">
                          <a:effectLst/>
                        </a:rPr>
                        <a:t>미만</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4">
                  <a:txBody>
                    <a:bodyPr/>
                    <a:lstStyle/>
                    <a:p>
                      <a:pPr algn="ctr">
                        <a:spcAft>
                          <a:spcPts val="0"/>
                        </a:spcAft>
                      </a:pPr>
                      <a:r>
                        <a:rPr lang="en-GB" sz="1800" b="1" kern="100" dirty="0">
                          <a:effectLst/>
                        </a:rPr>
                        <a:t> </a:t>
                      </a:r>
                      <a:r>
                        <a:rPr lang="en-US" altLang="ja-JP" sz="1800" b="1" kern="100" dirty="0" smtClean="0">
                          <a:effectLst/>
                        </a:rPr>
                        <a:t>30kW</a:t>
                      </a:r>
                      <a:r>
                        <a:rPr lang="ko-KR" altLang="en-US" sz="1800" b="1" kern="100" dirty="0" smtClean="0">
                          <a:effectLst/>
                        </a:rPr>
                        <a:t>이상</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307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GB" sz="1800" b="1" kern="100" dirty="0">
                          <a:effectLst/>
                        </a:rPr>
                        <a:t> </a:t>
                      </a:r>
                      <a:r>
                        <a:rPr lang="en-US" altLang="ja-JP" sz="1800" b="1" kern="100" dirty="0" smtClean="0">
                          <a:effectLst/>
                        </a:rPr>
                        <a:t>711.5</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4">
                  <a:txBody>
                    <a:bodyPr/>
                    <a:lstStyle/>
                    <a:p>
                      <a:pPr algn="ctr">
                        <a:spcAft>
                          <a:spcPts val="0"/>
                        </a:spcAft>
                      </a:pPr>
                      <a:r>
                        <a:rPr lang="en-GB" sz="1800" b="1" kern="100" dirty="0">
                          <a:effectLst/>
                        </a:rPr>
                        <a:t> </a:t>
                      </a:r>
                      <a:r>
                        <a:rPr lang="en-GB" sz="1800" b="1" kern="100" dirty="0" smtClean="0">
                          <a:effectLst/>
                        </a:rPr>
                        <a:t>677.38</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3071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00" dirty="0">
                          <a:effectLst/>
                        </a:rPr>
                        <a:t> </a:t>
                      </a:r>
                      <a:r>
                        <a:rPr lang="en-GB" altLang="ja-JP" sz="1800" b="1" kern="100" dirty="0" smtClean="0">
                          <a:effectLst/>
                        </a:rPr>
                        <a:t>2008.10~</a:t>
                      </a:r>
                      <a:endParaRPr lang="ja-JP"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spcAft>
                          <a:spcPts val="0"/>
                        </a:spcAft>
                      </a:pP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rowSpan="2">
                  <a:txBody>
                    <a:bodyPr/>
                    <a:lstStyle/>
                    <a:p>
                      <a:pPr algn="ctr">
                        <a:spcAft>
                          <a:spcPts val="0"/>
                        </a:spcAft>
                      </a:pPr>
                      <a:endParaRPr lang="en-GB" sz="1800" b="1" kern="100" dirty="0" smtClean="0">
                        <a:effectLst/>
                      </a:endParaRPr>
                    </a:p>
                    <a:p>
                      <a:pPr algn="ctr">
                        <a:spcAft>
                          <a:spcPts val="0"/>
                        </a:spcAft>
                      </a:pPr>
                      <a:r>
                        <a:rPr lang="en-GB" sz="1800" b="1" kern="100" dirty="0" smtClean="0">
                          <a:effectLst/>
                        </a:rPr>
                        <a:t>-</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15</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646.96</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620.41</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590.87</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561.33</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472.70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GB" sz="1800" b="1" kern="100" dirty="0">
                          <a:effectLst/>
                        </a:rPr>
                        <a:t> </a:t>
                      </a:r>
                      <a:r>
                        <a:rPr lang="en-US" altLang="ja-JP" sz="1800" b="1" kern="100" dirty="0" smtClean="0">
                          <a:effectLst/>
                        </a:rPr>
                        <a:t>20</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589.64</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562.84</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536.04</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509.24</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428.83</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00" dirty="0">
                          <a:effectLst/>
                        </a:rPr>
                        <a:t> </a:t>
                      </a:r>
                      <a:r>
                        <a:rPr lang="en-GB" altLang="ja-JP" sz="1800" b="1" kern="100" dirty="0" smtClean="0">
                          <a:effectLst/>
                        </a:rPr>
                        <a:t>2010.01~</a:t>
                      </a:r>
                      <a:endParaRPr lang="ja-JP"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spcAft>
                          <a:spcPts val="0"/>
                        </a:spcAft>
                      </a:pP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rowSpan="2">
                  <a:txBody>
                    <a:bodyPr/>
                    <a:lstStyle/>
                    <a:p>
                      <a:pPr algn="ctr">
                        <a:spcAft>
                          <a:spcPts val="0"/>
                        </a:spcAft>
                      </a:pPr>
                      <a:r>
                        <a:rPr lang="en-GB" sz="1800" b="1" kern="100" dirty="0">
                          <a:effectLst/>
                        </a:rPr>
                        <a:t> </a:t>
                      </a:r>
                      <a:endParaRPr lang="en-GB" sz="1800" b="1" kern="100" dirty="0" smtClean="0">
                        <a:effectLst/>
                      </a:endParaRPr>
                    </a:p>
                    <a:p>
                      <a:pPr algn="ctr">
                        <a:spcAft>
                          <a:spcPts val="0"/>
                        </a:spcAft>
                      </a:pPr>
                      <a:r>
                        <a:rPr lang="ko-KR" altLang="en-US"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rPr>
                        <a:t>토지</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15</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566.95</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541.42</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510.77</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485.23</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408.62</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GB" sz="1800" b="1" kern="100" dirty="0">
                          <a:effectLst/>
                        </a:rPr>
                        <a:t> </a:t>
                      </a:r>
                      <a:r>
                        <a:rPr lang="en-US" altLang="ja-JP" sz="1800" b="1" kern="100" dirty="0" smtClean="0">
                          <a:effectLst/>
                        </a:rPr>
                        <a:t>20</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514.34</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491.17</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463.37</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440.20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370.70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vMerge="1">
                  <a:txBody>
                    <a:bodyPr/>
                    <a:lstStyle/>
                    <a:p>
                      <a:endParaRPr kumimoji="1" lang="ja-JP" altLang="en-US"/>
                    </a:p>
                  </a:txBody>
                  <a:tcPr/>
                </a:tc>
                <a:tc rowSpan="2">
                  <a:txBody>
                    <a:bodyPr/>
                    <a:lstStyle/>
                    <a:p>
                      <a:pPr algn="ctr">
                        <a:spcAft>
                          <a:spcPts val="0"/>
                        </a:spcAft>
                      </a:pPr>
                      <a:r>
                        <a:rPr lang="en-GB" sz="1800" b="1" kern="100" dirty="0">
                          <a:effectLst/>
                        </a:rPr>
                        <a:t> </a:t>
                      </a:r>
                      <a:endParaRPr lang="en-GB" sz="1800" b="1" kern="100" dirty="0" smtClean="0">
                        <a:effectLst/>
                      </a:endParaRPr>
                    </a:p>
                    <a:p>
                      <a:pPr algn="ctr">
                        <a:spcAft>
                          <a:spcPts val="0"/>
                        </a:spcAft>
                      </a:pPr>
                      <a:r>
                        <a:rPr lang="ko-KR" altLang="en-US"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rPr>
                        <a:t>건축물</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15</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606.64</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579.32</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546.52</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GB" sz="1800" b="1" kern="100" dirty="0">
                          <a:effectLst/>
                        </a:rPr>
                        <a:t> </a:t>
                      </a:r>
                      <a:r>
                        <a:rPr lang="en-US" altLang="ja-JP" sz="1800" b="1" kern="100" dirty="0" smtClean="0">
                          <a:effectLst/>
                        </a:rPr>
                        <a:t>20</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550.34</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525.55</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495.81</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rowSpan="4">
                  <a:txBody>
                    <a:bodyPr/>
                    <a:lstStyle/>
                    <a:p>
                      <a:pPr algn="ctr">
                        <a:spcAft>
                          <a:spcPts val="0"/>
                        </a:spcAft>
                      </a:pPr>
                      <a:r>
                        <a:rPr lang="en-GB" sz="1800" b="1" kern="100" dirty="0">
                          <a:effectLst/>
                        </a:rPr>
                        <a:t> </a:t>
                      </a:r>
                      <a:r>
                        <a:rPr lang="en-GB" altLang="ja-JP" sz="1800" b="1" kern="100" dirty="0" smtClean="0">
                          <a:effectLst/>
                        </a:rPr>
                        <a:t>2011.01~</a:t>
                      </a:r>
                    </a:p>
                    <a:p>
                      <a:pPr algn="ctr">
                        <a:spcAft>
                          <a:spcPts val="0"/>
                        </a:spcAft>
                      </a:pPr>
                      <a:r>
                        <a:rPr lang="en-GB"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rPr>
                        <a:t>2011.12</a:t>
                      </a:r>
                      <a:endParaRPr lang="ja-JP" altLang="ja-JP" sz="1800" b="1"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spcAft>
                          <a:spcPts val="0"/>
                        </a:spcAft>
                      </a:pP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rowSpan="2">
                  <a:txBody>
                    <a:bodyPr/>
                    <a:lstStyle/>
                    <a:p>
                      <a:pPr algn="ctr">
                        <a:spcAft>
                          <a:spcPts val="0"/>
                        </a:spcAft>
                      </a:pPr>
                      <a:r>
                        <a:rPr lang="en-GB" sz="1800" b="1" kern="100" dirty="0">
                          <a:effectLst/>
                        </a:rPr>
                        <a:t> </a:t>
                      </a:r>
                      <a:r>
                        <a:rPr lang="ko-KR" altLang="en-US" sz="1800" b="1" kern="100" dirty="0" smtClean="0">
                          <a:effectLst/>
                        </a:rPr>
                        <a:t>토지</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15</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484.52</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462.69</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436.50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414.68</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349.20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GB" sz="1800" b="1" kern="100" dirty="0">
                          <a:effectLst/>
                        </a:rPr>
                        <a:t> </a:t>
                      </a:r>
                      <a:r>
                        <a:rPr lang="en-US" altLang="ja-JP" sz="1800" b="1" kern="100" dirty="0" smtClean="0">
                          <a:effectLst/>
                        </a:rPr>
                        <a:t>20</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439.56</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419.76</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396.00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376.20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316.80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vMerge="1">
                  <a:txBody>
                    <a:bodyPr/>
                    <a:lstStyle/>
                    <a:p>
                      <a:endParaRPr kumimoji="1" lang="ja-JP" altLang="en-US"/>
                    </a:p>
                  </a:txBody>
                  <a:tcPr/>
                </a:tc>
                <a:tc rowSpan="2">
                  <a:txBody>
                    <a:bodyPr/>
                    <a:lstStyle/>
                    <a:p>
                      <a:pPr algn="ctr">
                        <a:spcAft>
                          <a:spcPts val="0"/>
                        </a:spcAft>
                      </a:pPr>
                      <a:r>
                        <a:rPr lang="en-GB" sz="1800" b="1" kern="100" dirty="0">
                          <a:effectLst/>
                        </a:rPr>
                        <a:t> </a:t>
                      </a:r>
                      <a:r>
                        <a:rPr lang="ko-KR" altLang="en-US" sz="1800" b="1" kern="100" dirty="0" smtClean="0">
                          <a:effectLst/>
                        </a:rPr>
                        <a:t>건축물</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US" altLang="ja-JP" sz="1800" b="1" kern="100" dirty="0" smtClean="0">
                          <a:effectLst/>
                        </a:rPr>
                        <a:t>15</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532.97</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508.96</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480.15</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30711">
                <a:tc vMerge="1">
                  <a:txBody>
                    <a:bodyPr/>
                    <a:lstStyle/>
                    <a:p>
                      <a:endParaRPr kumimoji="1" lang="ja-JP" altLang="en-US" dirty="0"/>
                    </a:p>
                  </a:txBody>
                  <a:tcPr/>
                </a:tc>
                <a:tc vMerge="1">
                  <a:txBody>
                    <a:bodyPr/>
                    <a:lstStyle/>
                    <a:p>
                      <a:endParaRPr kumimoji="1" lang="ja-JP" altLang="en-US"/>
                    </a:p>
                  </a:txBody>
                  <a:tcPr/>
                </a:tc>
                <a:tc>
                  <a:txBody>
                    <a:bodyPr/>
                    <a:lstStyle/>
                    <a:p>
                      <a:pPr algn="ctr">
                        <a:spcAft>
                          <a:spcPts val="0"/>
                        </a:spcAft>
                      </a:pPr>
                      <a:r>
                        <a:rPr lang="en-GB" sz="1800" b="1" kern="100" dirty="0">
                          <a:effectLst/>
                        </a:rPr>
                        <a:t> </a:t>
                      </a:r>
                      <a:r>
                        <a:rPr lang="en-US" altLang="ja-JP" sz="1800" b="1" kern="100" dirty="0" smtClean="0">
                          <a:effectLst/>
                        </a:rPr>
                        <a:t>20</a:t>
                      </a:r>
                      <a:r>
                        <a:rPr lang="ja-JP" altLang="en-US" sz="1800" b="1" kern="100" dirty="0" smtClean="0">
                          <a:effectLst/>
                        </a:rPr>
                        <a:t>年</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a:effectLst/>
                        </a:rPr>
                        <a:t> </a:t>
                      </a:r>
                      <a:r>
                        <a:rPr lang="en-GB" sz="1800" b="1" kern="100" dirty="0" smtClean="0">
                          <a:effectLst/>
                        </a:rPr>
                        <a:t>483.52</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461.74</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435.60</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1800" b="1" kern="100" dirty="0" smtClean="0">
                          <a:effectLst/>
                        </a:rPr>
                        <a:t>-</a:t>
                      </a:r>
                      <a:r>
                        <a:rPr lang="en-GB" sz="1800" b="1" kern="100" dirty="0">
                          <a:effectLst/>
                        </a:rPr>
                        <a:t> </a:t>
                      </a:r>
                      <a:endParaRPr 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1252538" y="287178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テキスト ボックス 5"/>
          <p:cNvSpPr txBox="1"/>
          <p:nvPr/>
        </p:nvSpPr>
        <p:spPr>
          <a:xfrm>
            <a:off x="570676" y="0"/>
            <a:ext cx="7901522" cy="461665"/>
          </a:xfrm>
          <a:prstGeom prst="rect">
            <a:avLst/>
          </a:prstGeom>
          <a:noFill/>
        </p:spPr>
        <p:txBody>
          <a:bodyPr wrap="none" rtlCol="0">
            <a:spAutoFit/>
          </a:bodyPr>
          <a:lstStyle/>
          <a:p>
            <a:r>
              <a:rPr lang="ko-KR" altLang="en-US" sz="2400" b="1" dirty="0" smtClean="0">
                <a:latin typeface="ＭＳ 明朝" panose="02020609040205080304" pitchFamily="17" charset="-128"/>
                <a:ea typeface="ＭＳ 明朝" panose="02020609040205080304" pitchFamily="17" charset="-128"/>
              </a:rPr>
              <a:t>도표</a:t>
            </a:r>
            <a:r>
              <a:rPr lang="en-US" altLang="ko-KR" sz="2400" b="1" dirty="0" smtClean="0">
                <a:latin typeface="ＭＳ 明朝" panose="02020609040205080304" pitchFamily="17" charset="-128"/>
                <a:ea typeface="ＭＳ 明朝" panose="02020609040205080304" pitchFamily="17" charset="-128"/>
              </a:rPr>
              <a:t>3.1</a:t>
            </a:r>
            <a:r>
              <a:rPr lang="ja-JP" altLang="en-US" sz="2400" b="1" dirty="0" smtClean="0">
                <a:latin typeface="ＭＳ 明朝" panose="02020609040205080304" pitchFamily="17" charset="-128"/>
                <a:ea typeface="ＭＳ 明朝" panose="02020609040205080304" pitchFamily="17" charset="-128"/>
              </a:rPr>
              <a:t>　</a:t>
            </a:r>
            <a:r>
              <a:rPr lang="ko-KR" altLang="en-US" sz="2400" b="1" dirty="0" smtClean="0">
                <a:latin typeface="ＭＳ 明朝" panose="02020609040205080304" pitchFamily="17" charset="-128"/>
                <a:ea typeface="ＭＳ 明朝" panose="02020609040205080304" pitchFamily="17" charset="-128"/>
              </a:rPr>
              <a:t>발전차액지원제도상의 태양광발전의 기준가격</a:t>
            </a:r>
            <a:endParaRPr kumimoji="1" lang="ja-JP" altLang="en-US" sz="2400" b="1" dirty="0">
              <a:latin typeface="ＭＳ 明朝" panose="02020609040205080304" pitchFamily="17" charset="-128"/>
              <a:ea typeface="ＭＳ 明朝" panose="02020609040205080304" pitchFamily="17" charset="-128"/>
            </a:endParaRPr>
          </a:p>
        </p:txBody>
      </p:sp>
      <p:sp>
        <p:nvSpPr>
          <p:cNvPr id="8" name="テキスト ボックス 7"/>
          <p:cNvSpPr txBox="1"/>
          <p:nvPr/>
        </p:nvSpPr>
        <p:spPr>
          <a:xfrm>
            <a:off x="6876256" y="461665"/>
            <a:ext cx="1513556" cy="369332"/>
          </a:xfrm>
          <a:prstGeom prst="rect">
            <a:avLst/>
          </a:prstGeom>
          <a:noFill/>
        </p:spPr>
        <p:txBody>
          <a:bodyPr wrap="none" rtlCol="0">
            <a:spAutoFit/>
          </a:bodyPr>
          <a:lstStyle/>
          <a:p>
            <a:r>
              <a:rPr lang="ko-KR" altLang="en-US" dirty="0" smtClean="0"/>
              <a:t>단위</a:t>
            </a:r>
            <a:r>
              <a:rPr kumimoji="1" lang="en-US" altLang="ja-JP" dirty="0" smtClean="0"/>
              <a:t>: </a:t>
            </a:r>
            <a:r>
              <a:rPr lang="ko-KR" altLang="en-US" dirty="0"/>
              <a:t>원</a:t>
            </a:r>
            <a:r>
              <a:rPr kumimoji="1" lang="en-US" altLang="ja-JP" dirty="0" smtClean="0"/>
              <a:t>/kWh</a:t>
            </a:r>
            <a:endParaRPr kumimoji="1" lang="ja-JP" altLang="en-US" dirty="0"/>
          </a:p>
        </p:txBody>
      </p:sp>
    </p:spTree>
    <p:extLst>
      <p:ext uri="{BB962C8B-B14F-4D97-AF65-F5344CB8AC3E}">
        <p14:creationId xmlns:p14="http://schemas.microsoft.com/office/powerpoint/2010/main" val="1922206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951822583"/>
              </p:ext>
            </p:extLst>
          </p:nvPr>
        </p:nvGraphicFramePr>
        <p:xfrm>
          <a:off x="251520" y="842448"/>
          <a:ext cx="8712970" cy="5117528"/>
        </p:xfrm>
        <a:graphic>
          <a:graphicData uri="http://schemas.openxmlformats.org/drawingml/2006/table">
            <a:tbl>
              <a:tblPr firstRow="1" bandRow="1">
                <a:tableStyleId>{5C22544A-7EE6-4342-B048-85BDC9FD1C3A}</a:tableStyleId>
              </a:tblPr>
              <a:tblGrid>
                <a:gridCol w="1440160"/>
                <a:gridCol w="2520280"/>
                <a:gridCol w="1584176"/>
                <a:gridCol w="1584176"/>
                <a:gridCol w="1584178"/>
              </a:tblGrid>
              <a:tr h="552061">
                <a:tc>
                  <a:txBody>
                    <a:bodyPr/>
                    <a:lstStyle/>
                    <a:p>
                      <a:endParaRPr kumimoji="1" lang="ja-JP" altLang="en-US" dirty="0"/>
                    </a:p>
                  </a:txBody>
                  <a:tcPr/>
                </a:tc>
                <a:tc>
                  <a:txBody>
                    <a:bodyPr/>
                    <a:lstStyle/>
                    <a:p>
                      <a:pPr algn="ctr"/>
                      <a:r>
                        <a:rPr kumimoji="1" lang="ko-KR" altLang="en-US" sz="2000" b="1" dirty="0" smtClean="0"/>
                        <a:t>발전량</a:t>
                      </a:r>
                      <a:endParaRPr kumimoji="1" lang="en-US" altLang="ja-JP" sz="2000" b="1" dirty="0" smtClean="0"/>
                    </a:p>
                    <a:p>
                      <a:pPr algn="ctr"/>
                      <a:r>
                        <a:rPr kumimoji="1" lang="ja-JP" altLang="en-US" sz="2000" b="1" dirty="0" smtClean="0"/>
                        <a:t>（</a:t>
                      </a:r>
                      <a:r>
                        <a:rPr kumimoji="1" lang="en-US" altLang="ja-JP" sz="2000" b="1" dirty="0" smtClean="0"/>
                        <a:t>GW</a:t>
                      </a:r>
                      <a:r>
                        <a:rPr kumimoji="1" lang="ja-JP" altLang="en-US" sz="2000" b="1" dirty="0" smtClean="0"/>
                        <a:t>ｈ）</a:t>
                      </a:r>
                      <a:endParaRPr kumimoji="1" lang="ja-JP" altLang="en-US" sz="2000" b="1" dirty="0"/>
                    </a:p>
                  </a:txBody>
                  <a:tcPr/>
                </a:tc>
                <a:tc>
                  <a:txBody>
                    <a:bodyPr/>
                    <a:lstStyle/>
                    <a:p>
                      <a:pPr algn="ctr"/>
                      <a:r>
                        <a:rPr kumimoji="1" lang="ko-KR" altLang="en-US" sz="2000" b="1" dirty="0" smtClean="0"/>
                        <a:t>발전용량</a:t>
                      </a:r>
                      <a:endParaRPr kumimoji="1" lang="en-US" altLang="ja-JP" sz="2000" b="1" dirty="0" smtClean="0"/>
                    </a:p>
                    <a:p>
                      <a:pPr algn="ctr"/>
                      <a:r>
                        <a:rPr kumimoji="1" lang="ja-JP" altLang="en-US" sz="2000" b="1" dirty="0" smtClean="0"/>
                        <a:t>（</a:t>
                      </a:r>
                      <a:r>
                        <a:rPr kumimoji="1" lang="en-US" altLang="ja-JP" sz="2000" b="1" dirty="0" smtClean="0"/>
                        <a:t>MW</a:t>
                      </a:r>
                      <a:r>
                        <a:rPr kumimoji="1" lang="ja-JP" altLang="en-US" sz="2000" b="1" dirty="0" smtClean="0"/>
                        <a:t>）</a:t>
                      </a:r>
                      <a:endParaRPr kumimoji="1" lang="ja-JP" altLang="en-US" sz="2000" b="1" dirty="0"/>
                    </a:p>
                  </a:txBody>
                  <a:tcPr/>
                </a:tc>
                <a:tc>
                  <a:txBody>
                    <a:bodyPr/>
                    <a:lstStyle/>
                    <a:p>
                      <a:pPr algn="ctr"/>
                      <a:r>
                        <a:rPr kumimoji="1" lang="ko-KR" altLang="en-US" sz="2000" b="1" dirty="0" smtClean="0"/>
                        <a:t>지원금액</a:t>
                      </a:r>
                      <a:endParaRPr kumimoji="1" lang="en-US" altLang="ja-JP" sz="2000" b="1" dirty="0" smtClean="0"/>
                    </a:p>
                    <a:p>
                      <a:pPr algn="ctr"/>
                      <a:r>
                        <a:rPr kumimoji="1" lang="en-US" altLang="ja-JP" sz="2000" b="1" dirty="0" smtClean="0"/>
                        <a:t>(10</a:t>
                      </a:r>
                      <a:r>
                        <a:rPr kumimoji="1" lang="ko-KR" altLang="en-US" sz="2000" b="1" dirty="0" smtClean="0"/>
                        <a:t>억원</a:t>
                      </a:r>
                      <a:r>
                        <a:rPr kumimoji="1" lang="en-US" altLang="ja-JP" sz="2000" b="1" dirty="0" smtClean="0"/>
                        <a:t>)</a:t>
                      </a:r>
                      <a:endParaRPr kumimoji="1" lang="ja-JP" altLang="en-US" sz="2000" b="1" dirty="0"/>
                    </a:p>
                  </a:txBody>
                  <a:tcPr/>
                </a:tc>
                <a:tc>
                  <a:txBody>
                    <a:bodyPr/>
                    <a:lstStyle/>
                    <a:p>
                      <a:pPr algn="ctr"/>
                      <a:r>
                        <a:rPr kumimoji="1" lang="ko-KR" altLang="en-US" sz="2000" b="1" dirty="0" smtClean="0"/>
                        <a:t>발전소수</a:t>
                      </a:r>
                      <a:endParaRPr kumimoji="1" lang="en-US" altLang="ja-JP" sz="2000" b="1" dirty="0" smtClean="0"/>
                    </a:p>
                    <a:p>
                      <a:pPr algn="ctr"/>
                      <a:r>
                        <a:rPr kumimoji="1" lang="en-US" altLang="ja-JP" sz="2000" b="1" dirty="0" smtClean="0"/>
                        <a:t>(</a:t>
                      </a:r>
                      <a:r>
                        <a:rPr kumimoji="1" lang="ko-KR" altLang="en-US" sz="2000" b="1" dirty="0" smtClean="0"/>
                        <a:t>개소</a:t>
                      </a:r>
                      <a:r>
                        <a:rPr kumimoji="1" lang="en-US" altLang="ja-JP" sz="2000" b="1" dirty="0" smtClean="0"/>
                        <a:t>)</a:t>
                      </a:r>
                      <a:endParaRPr kumimoji="1" lang="ja-JP" altLang="en-US" sz="2000" b="1" dirty="0"/>
                    </a:p>
                  </a:txBody>
                  <a:tcPr/>
                </a:tc>
              </a:tr>
              <a:tr h="552061">
                <a:tc>
                  <a:txBody>
                    <a:bodyPr/>
                    <a:lstStyle/>
                    <a:p>
                      <a:r>
                        <a:rPr kumimoji="1" lang="ko-KR" altLang="en-US" sz="2400" dirty="0" smtClean="0"/>
                        <a:t>태양광</a:t>
                      </a:r>
                      <a:endParaRPr kumimoji="1" lang="ja-JP" altLang="en-US" sz="2400" dirty="0"/>
                    </a:p>
                  </a:txBody>
                  <a:tcPr/>
                </a:tc>
                <a:tc>
                  <a:txBody>
                    <a:bodyPr/>
                    <a:lstStyle/>
                    <a:p>
                      <a:pPr algn="ctr"/>
                      <a:r>
                        <a:rPr kumimoji="1" lang="en-US" altLang="ja-JP" sz="2400" dirty="0" smtClean="0"/>
                        <a:t>1,897(520)</a:t>
                      </a:r>
                      <a:endParaRPr kumimoji="1" lang="ja-JP" altLang="en-US" sz="2400" dirty="0"/>
                    </a:p>
                  </a:txBody>
                  <a:tcPr/>
                </a:tc>
                <a:tc>
                  <a:txBody>
                    <a:bodyPr/>
                    <a:lstStyle/>
                    <a:p>
                      <a:pPr algn="ctr"/>
                      <a:r>
                        <a:rPr kumimoji="1" lang="en-US" altLang="ja-JP" sz="2400" dirty="0" smtClean="0"/>
                        <a:t>498</a:t>
                      </a:r>
                      <a:endParaRPr kumimoji="1" lang="ja-JP" altLang="en-US" sz="2400" dirty="0"/>
                    </a:p>
                  </a:txBody>
                  <a:tcPr/>
                </a:tc>
                <a:tc>
                  <a:txBody>
                    <a:bodyPr/>
                    <a:lstStyle/>
                    <a:p>
                      <a:pPr algn="ctr"/>
                      <a:r>
                        <a:rPr kumimoji="1" lang="en-US" altLang="ja-JP" sz="2400" dirty="0" smtClean="0"/>
                        <a:t>988</a:t>
                      </a:r>
                      <a:endParaRPr kumimoji="1" lang="ja-JP" altLang="en-US" sz="2400" dirty="0"/>
                    </a:p>
                  </a:txBody>
                  <a:tcPr/>
                </a:tc>
                <a:tc>
                  <a:txBody>
                    <a:bodyPr/>
                    <a:lstStyle/>
                    <a:p>
                      <a:pPr algn="ctr"/>
                      <a:r>
                        <a:rPr kumimoji="1" lang="en-US" altLang="ja-JP" sz="2400" dirty="0" smtClean="0"/>
                        <a:t>2009</a:t>
                      </a:r>
                      <a:endParaRPr kumimoji="1" lang="ja-JP" altLang="en-US" sz="2400" dirty="0"/>
                    </a:p>
                  </a:txBody>
                  <a:tcPr/>
                </a:tc>
              </a:tr>
              <a:tr h="552061">
                <a:tc>
                  <a:txBody>
                    <a:bodyPr/>
                    <a:lstStyle/>
                    <a:p>
                      <a:r>
                        <a:rPr kumimoji="1" lang="ko-KR" altLang="en-US" sz="2400" dirty="0" smtClean="0"/>
                        <a:t>풍력</a:t>
                      </a:r>
                      <a:endParaRPr kumimoji="1" lang="ja-JP" altLang="en-US" sz="2400" dirty="0"/>
                    </a:p>
                  </a:txBody>
                  <a:tcPr/>
                </a:tc>
                <a:tc>
                  <a:txBody>
                    <a:bodyPr/>
                    <a:lstStyle/>
                    <a:p>
                      <a:pPr algn="ctr"/>
                      <a:r>
                        <a:rPr kumimoji="1" lang="en-US" altLang="ja-JP" sz="2400" dirty="0" smtClean="0"/>
                        <a:t>3,141(8.3)</a:t>
                      </a:r>
                      <a:endParaRPr kumimoji="1" lang="ja-JP" altLang="en-US" sz="2400" dirty="0"/>
                    </a:p>
                  </a:txBody>
                  <a:tcPr/>
                </a:tc>
                <a:tc>
                  <a:txBody>
                    <a:bodyPr/>
                    <a:lstStyle/>
                    <a:p>
                      <a:pPr algn="ctr"/>
                      <a:r>
                        <a:rPr kumimoji="1" lang="en-US" altLang="ja-JP" sz="2400" dirty="0" smtClean="0"/>
                        <a:t>320</a:t>
                      </a:r>
                      <a:endParaRPr kumimoji="1" lang="ja-JP" altLang="en-US" sz="2400" dirty="0"/>
                    </a:p>
                  </a:txBody>
                  <a:tcPr/>
                </a:tc>
                <a:tc>
                  <a:txBody>
                    <a:bodyPr/>
                    <a:lstStyle/>
                    <a:p>
                      <a:pPr algn="ctr"/>
                      <a:r>
                        <a:rPr kumimoji="1" lang="en-US" altLang="ja-JP" sz="2400" dirty="0" smtClean="0"/>
                        <a:t>26</a:t>
                      </a:r>
                      <a:endParaRPr kumimoji="1" lang="ja-JP" altLang="en-US" sz="2400" dirty="0"/>
                    </a:p>
                  </a:txBody>
                  <a:tcPr/>
                </a:tc>
                <a:tc>
                  <a:txBody>
                    <a:bodyPr/>
                    <a:lstStyle/>
                    <a:p>
                      <a:pPr algn="ctr"/>
                      <a:r>
                        <a:rPr kumimoji="1" lang="en-US" altLang="ja-JP" sz="2400" dirty="0" smtClean="0"/>
                        <a:t>15</a:t>
                      </a:r>
                      <a:endParaRPr kumimoji="1" lang="ja-JP" altLang="en-US" sz="2400" dirty="0"/>
                    </a:p>
                  </a:txBody>
                  <a:tcPr/>
                </a:tc>
              </a:tr>
              <a:tr h="552061">
                <a:tc>
                  <a:txBody>
                    <a:bodyPr/>
                    <a:lstStyle/>
                    <a:p>
                      <a:r>
                        <a:rPr kumimoji="1" lang="ko-KR" altLang="en-US" sz="2400" dirty="0" smtClean="0"/>
                        <a:t>수력</a:t>
                      </a:r>
                      <a:endParaRPr kumimoji="1" lang="ja-JP" altLang="en-US" sz="2400" dirty="0"/>
                    </a:p>
                  </a:txBody>
                  <a:tcPr/>
                </a:tc>
                <a:tc>
                  <a:txBody>
                    <a:bodyPr/>
                    <a:lstStyle/>
                    <a:p>
                      <a:pPr algn="ctr"/>
                      <a:r>
                        <a:rPr kumimoji="1" lang="en-US" altLang="ja-JP" sz="2400" dirty="0" smtClean="0"/>
                        <a:t>2,033(12.8)</a:t>
                      </a:r>
                      <a:endParaRPr kumimoji="1" lang="ja-JP" altLang="en-US" sz="2400" dirty="0"/>
                    </a:p>
                  </a:txBody>
                  <a:tcPr/>
                </a:tc>
                <a:tc>
                  <a:txBody>
                    <a:bodyPr/>
                    <a:lstStyle/>
                    <a:p>
                      <a:pPr algn="ctr"/>
                      <a:r>
                        <a:rPr kumimoji="1" lang="en-US" altLang="ja-JP" sz="2400" dirty="0" smtClean="0"/>
                        <a:t>90</a:t>
                      </a:r>
                      <a:endParaRPr kumimoji="1" lang="ja-JP" altLang="en-US" sz="2400" dirty="0"/>
                    </a:p>
                  </a:txBody>
                  <a:tcPr/>
                </a:tc>
                <a:tc>
                  <a:txBody>
                    <a:bodyPr/>
                    <a:lstStyle/>
                    <a:p>
                      <a:pPr algn="ctr"/>
                      <a:r>
                        <a:rPr kumimoji="1" lang="en-US" altLang="ja-JP" sz="2400" dirty="0" smtClean="0"/>
                        <a:t>26</a:t>
                      </a:r>
                      <a:endParaRPr kumimoji="1" lang="ja-JP" altLang="en-US" sz="2400" dirty="0"/>
                    </a:p>
                  </a:txBody>
                  <a:tcPr/>
                </a:tc>
                <a:tc>
                  <a:txBody>
                    <a:bodyPr/>
                    <a:lstStyle/>
                    <a:p>
                      <a:pPr algn="ctr"/>
                      <a:r>
                        <a:rPr kumimoji="1" lang="en-US" altLang="ja-JP" sz="2400" dirty="0" smtClean="0"/>
                        <a:t>64</a:t>
                      </a:r>
                      <a:endParaRPr kumimoji="1" lang="ja-JP" altLang="en-US" sz="2400" dirty="0"/>
                    </a:p>
                  </a:txBody>
                  <a:tcPr/>
                </a:tc>
              </a:tr>
              <a:tr h="552061">
                <a:tc>
                  <a:txBody>
                    <a:bodyPr/>
                    <a:lstStyle/>
                    <a:p>
                      <a:r>
                        <a:rPr kumimoji="1" lang="en-US" altLang="ja-JP" sz="2400" dirty="0" smtClean="0"/>
                        <a:t>LFG</a:t>
                      </a:r>
                      <a:endParaRPr kumimoji="1" lang="ja-JP" altLang="en-US" sz="2400" dirty="0"/>
                    </a:p>
                  </a:txBody>
                  <a:tcPr/>
                </a:tc>
                <a:tc>
                  <a:txBody>
                    <a:bodyPr/>
                    <a:lstStyle/>
                    <a:p>
                      <a:pPr algn="ctr"/>
                      <a:r>
                        <a:rPr kumimoji="1" lang="en-US" altLang="ja-JP" sz="2400" dirty="0" smtClean="0"/>
                        <a:t>2,407(6.7)</a:t>
                      </a:r>
                      <a:endParaRPr kumimoji="1" lang="ja-JP" altLang="en-US" sz="2400" dirty="0"/>
                    </a:p>
                  </a:txBody>
                  <a:tcPr/>
                </a:tc>
                <a:tc>
                  <a:txBody>
                    <a:bodyPr/>
                    <a:lstStyle/>
                    <a:p>
                      <a:pPr algn="ctr"/>
                      <a:r>
                        <a:rPr kumimoji="1" lang="en-US" altLang="ja-JP" sz="2400" dirty="0" smtClean="0"/>
                        <a:t>85</a:t>
                      </a:r>
                      <a:endParaRPr kumimoji="1" lang="ja-JP" altLang="en-US" sz="2400" dirty="0"/>
                    </a:p>
                  </a:txBody>
                  <a:tcPr/>
                </a:tc>
                <a:tc>
                  <a:txBody>
                    <a:bodyPr/>
                    <a:lstStyle/>
                    <a:p>
                      <a:pPr algn="ctr"/>
                      <a:r>
                        <a:rPr kumimoji="1" lang="en-US" altLang="ja-JP" sz="2400" dirty="0" smtClean="0"/>
                        <a:t>16</a:t>
                      </a:r>
                      <a:endParaRPr kumimoji="1" lang="ja-JP" altLang="en-US" sz="2400" dirty="0"/>
                    </a:p>
                  </a:txBody>
                  <a:tcPr/>
                </a:tc>
                <a:tc>
                  <a:txBody>
                    <a:bodyPr/>
                    <a:lstStyle/>
                    <a:p>
                      <a:pPr algn="ctr"/>
                      <a:r>
                        <a:rPr kumimoji="1" lang="en-US" altLang="ja-JP" sz="2400" dirty="0" smtClean="0"/>
                        <a:t>15</a:t>
                      </a:r>
                      <a:endParaRPr kumimoji="1" lang="ja-JP" altLang="en-US" sz="2400" dirty="0"/>
                    </a:p>
                  </a:txBody>
                  <a:tcPr/>
                </a:tc>
              </a:tr>
              <a:tr h="552061">
                <a:tc>
                  <a:txBody>
                    <a:bodyPr/>
                    <a:lstStyle/>
                    <a:p>
                      <a:r>
                        <a:rPr kumimoji="1" lang="ko-KR" altLang="en-US" sz="2400" dirty="0" smtClean="0"/>
                        <a:t>연료전지</a:t>
                      </a:r>
                      <a:endParaRPr kumimoji="1" lang="ja-JP" altLang="en-US" sz="2400" dirty="0"/>
                    </a:p>
                  </a:txBody>
                  <a:tcPr/>
                </a:tc>
                <a:tc>
                  <a:txBody>
                    <a:bodyPr/>
                    <a:lstStyle/>
                    <a:p>
                      <a:pPr algn="ctr"/>
                      <a:r>
                        <a:rPr kumimoji="1" lang="en-US" altLang="ja-JP" sz="2400" dirty="0" smtClean="0"/>
                        <a:t>555(151.4)</a:t>
                      </a:r>
                      <a:endParaRPr kumimoji="1" lang="ja-JP" altLang="en-US" sz="2400" dirty="0"/>
                    </a:p>
                  </a:txBody>
                  <a:tcPr/>
                </a:tc>
                <a:tc>
                  <a:txBody>
                    <a:bodyPr/>
                    <a:lstStyle/>
                    <a:p>
                      <a:pPr algn="ctr"/>
                      <a:r>
                        <a:rPr kumimoji="1" lang="en-US" altLang="ja-JP" sz="2400" dirty="0" smtClean="0"/>
                        <a:t>50</a:t>
                      </a:r>
                      <a:endParaRPr kumimoji="1" lang="ja-JP" altLang="en-US" sz="2400" dirty="0"/>
                    </a:p>
                  </a:txBody>
                  <a:tcPr/>
                </a:tc>
                <a:tc>
                  <a:txBody>
                    <a:bodyPr/>
                    <a:lstStyle/>
                    <a:p>
                      <a:pPr algn="ctr"/>
                      <a:r>
                        <a:rPr kumimoji="1" lang="en-US" altLang="ja-JP" sz="2400" dirty="0" smtClean="0"/>
                        <a:t>84</a:t>
                      </a:r>
                      <a:endParaRPr kumimoji="1" lang="ja-JP" altLang="en-US" sz="2400" dirty="0"/>
                    </a:p>
                  </a:txBody>
                  <a:tcPr/>
                </a:tc>
                <a:tc>
                  <a:txBody>
                    <a:bodyPr/>
                    <a:lstStyle/>
                    <a:p>
                      <a:pPr algn="ctr"/>
                      <a:r>
                        <a:rPr kumimoji="1" lang="en-US" altLang="ja-JP" sz="2400" dirty="0" smtClean="0"/>
                        <a:t>20</a:t>
                      </a:r>
                      <a:endParaRPr kumimoji="1" lang="ja-JP" altLang="en-US" sz="2400" dirty="0"/>
                    </a:p>
                  </a:txBody>
                  <a:tcPr/>
                </a:tc>
              </a:tr>
              <a:tr h="552061">
                <a:tc>
                  <a:txBody>
                    <a:bodyPr/>
                    <a:lstStyle/>
                    <a:p>
                      <a:r>
                        <a:rPr kumimoji="1" lang="en-US" altLang="ja-JP" sz="2400" dirty="0" smtClean="0"/>
                        <a:t>Biogas</a:t>
                      </a:r>
                      <a:endParaRPr kumimoji="1" lang="ja-JP" altLang="en-US" sz="2400" dirty="0"/>
                    </a:p>
                  </a:txBody>
                  <a:tcPr/>
                </a:tc>
                <a:tc>
                  <a:txBody>
                    <a:bodyPr/>
                    <a:lstStyle/>
                    <a:p>
                      <a:pPr algn="ctr"/>
                      <a:r>
                        <a:rPr kumimoji="1" lang="en-US" altLang="ja-JP" sz="2400" dirty="0" smtClean="0"/>
                        <a:t>31(9.7)</a:t>
                      </a:r>
                      <a:endParaRPr kumimoji="1" lang="ja-JP" altLang="en-US" sz="2400" dirty="0"/>
                    </a:p>
                  </a:txBody>
                  <a:tcPr/>
                </a:tc>
                <a:tc>
                  <a:txBody>
                    <a:bodyPr/>
                    <a:lstStyle/>
                    <a:p>
                      <a:pPr algn="ctr"/>
                      <a:r>
                        <a:rPr kumimoji="1" lang="en-US" altLang="ja-JP" sz="2400" dirty="0" smtClean="0"/>
                        <a:t>3</a:t>
                      </a:r>
                      <a:endParaRPr kumimoji="1" lang="ja-JP" altLang="en-US" sz="2400" dirty="0"/>
                    </a:p>
                  </a:txBody>
                  <a:tcPr/>
                </a:tc>
                <a:tc>
                  <a:txBody>
                    <a:bodyPr/>
                    <a:lstStyle/>
                    <a:p>
                      <a:pPr algn="ctr"/>
                      <a:r>
                        <a:rPr kumimoji="1" lang="en-US" altLang="ja-JP" sz="2400" dirty="0" smtClean="0"/>
                        <a:t>0.3</a:t>
                      </a:r>
                      <a:endParaRPr kumimoji="1" lang="ja-JP" altLang="en-US" sz="2400" dirty="0"/>
                    </a:p>
                  </a:txBody>
                  <a:tcPr/>
                </a:tc>
                <a:tc>
                  <a:txBody>
                    <a:bodyPr/>
                    <a:lstStyle/>
                    <a:p>
                      <a:pPr algn="ctr"/>
                      <a:r>
                        <a:rPr kumimoji="1" lang="en-US" altLang="ja-JP" sz="2400" dirty="0" smtClean="0"/>
                        <a:t>3</a:t>
                      </a:r>
                      <a:endParaRPr kumimoji="1" lang="ja-JP" altLang="en-US" sz="2400" dirty="0"/>
                    </a:p>
                  </a:txBody>
                  <a:tcPr/>
                </a:tc>
              </a:tr>
              <a:tr h="552061">
                <a:tc>
                  <a:txBody>
                    <a:bodyPr/>
                    <a:lstStyle/>
                    <a:p>
                      <a:r>
                        <a:rPr kumimoji="1" lang="en-US" altLang="ja-JP" sz="2400" dirty="0" smtClean="0"/>
                        <a:t>Biomass</a:t>
                      </a:r>
                      <a:endParaRPr kumimoji="1" lang="ja-JP" altLang="en-US" sz="2400" dirty="0"/>
                    </a:p>
                  </a:txBody>
                  <a:tcPr/>
                </a:tc>
                <a:tc>
                  <a:txBody>
                    <a:bodyPr/>
                    <a:lstStyle/>
                    <a:p>
                      <a:pPr algn="ctr"/>
                      <a:r>
                        <a:rPr kumimoji="1" lang="en-US" altLang="ja-JP" sz="2400" dirty="0" smtClean="0"/>
                        <a:t>37(5.4)</a:t>
                      </a:r>
                      <a:endParaRPr kumimoji="1" lang="ja-JP" altLang="en-US" sz="2400" dirty="0"/>
                    </a:p>
                  </a:txBody>
                  <a:tcPr/>
                </a:tc>
                <a:tc>
                  <a:txBody>
                    <a:bodyPr/>
                    <a:lstStyle/>
                    <a:p>
                      <a:pPr algn="ctr"/>
                      <a:r>
                        <a:rPr kumimoji="1" lang="en-US" altLang="ja-JP" sz="2400" dirty="0" smtClean="0"/>
                        <a:t>5.5</a:t>
                      </a:r>
                      <a:endParaRPr kumimoji="1" lang="ja-JP" altLang="en-US" sz="2400" dirty="0"/>
                    </a:p>
                  </a:txBody>
                  <a:tcPr/>
                </a:tc>
                <a:tc>
                  <a:txBody>
                    <a:bodyPr/>
                    <a:lstStyle/>
                    <a:p>
                      <a:pPr algn="ctr"/>
                      <a:r>
                        <a:rPr kumimoji="1" lang="en-US" altLang="ja-JP" sz="2400" dirty="0" smtClean="0"/>
                        <a:t>0.2</a:t>
                      </a:r>
                      <a:endParaRPr kumimoji="1" lang="ja-JP" altLang="en-US" sz="2400" dirty="0"/>
                    </a:p>
                  </a:txBody>
                  <a:tcPr/>
                </a:tc>
                <a:tc>
                  <a:txBody>
                    <a:bodyPr/>
                    <a:lstStyle/>
                    <a:p>
                      <a:pPr algn="ctr"/>
                      <a:r>
                        <a:rPr kumimoji="1" lang="en-US" altLang="ja-JP" sz="2400" dirty="0" smtClean="0"/>
                        <a:t>1</a:t>
                      </a:r>
                      <a:endParaRPr kumimoji="1" lang="ja-JP" altLang="en-US" sz="2400" dirty="0"/>
                    </a:p>
                  </a:txBody>
                  <a:tcPr/>
                </a:tc>
              </a:tr>
              <a:tr h="552061">
                <a:tc>
                  <a:txBody>
                    <a:bodyPr/>
                    <a:lstStyle/>
                    <a:p>
                      <a:r>
                        <a:rPr kumimoji="1" lang="ko-KR" altLang="en-US" sz="2400" dirty="0" smtClean="0"/>
                        <a:t>폐기물</a:t>
                      </a:r>
                      <a:endParaRPr kumimoji="1" lang="ja-JP" altLang="en-US" sz="2400" dirty="0"/>
                    </a:p>
                  </a:txBody>
                  <a:tcPr/>
                </a:tc>
                <a:tc>
                  <a:txBody>
                    <a:bodyPr/>
                    <a:lstStyle/>
                    <a:p>
                      <a:pPr algn="ctr"/>
                      <a:r>
                        <a:rPr kumimoji="1" lang="en-US" altLang="ja-JP" sz="2400" dirty="0" smtClean="0"/>
                        <a:t>10(5.0)</a:t>
                      </a:r>
                      <a:endParaRPr kumimoji="1" lang="ja-JP" altLang="en-US" sz="2400" dirty="0"/>
                    </a:p>
                  </a:txBody>
                  <a:tcPr/>
                </a:tc>
                <a:tc>
                  <a:txBody>
                    <a:bodyPr/>
                    <a:lstStyle/>
                    <a:p>
                      <a:pPr algn="ctr"/>
                      <a:r>
                        <a:rPr kumimoji="1" lang="en-US" altLang="ja-JP" sz="2400" dirty="0" smtClean="0"/>
                        <a:t>2</a:t>
                      </a:r>
                      <a:endParaRPr kumimoji="1" lang="ja-JP" altLang="en-US" sz="2400" dirty="0"/>
                    </a:p>
                  </a:txBody>
                  <a:tcPr/>
                </a:tc>
                <a:tc>
                  <a:txBody>
                    <a:bodyPr/>
                    <a:lstStyle/>
                    <a:p>
                      <a:pPr algn="ctr"/>
                      <a:r>
                        <a:rPr kumimoji="1" lang="en-US" altLang="ja-JP" sz="2400" dirty="0" smtClean="0"/>
                        <a:t>0.05</a:t>
                      </a:r>
                      <a:endParaRPr kumimoji="1" lang="ja-JP" altLang="en-US" sz="2400" dirty="0"/>
                    </a:p>
                  </a:txBody>
                  <a:tcPr/>
                </a:tc>
                <a:tc>
                  <a:txBody>
                    <a:bodyPr/>
                    <a:lstStyle/>
                    <a:p>
                      <a:pPr algn="ctr"/>
                      <a:r>
                        <a:rPr kumimoji="1" lang="en-US" altLang="ja-JP" sz="2400" dirty="0" smtClean="0"/>
                        <a:t>1</a:t>
                      </a:r>
                      <a:endParaRPr kumimoji="1" lang="ja-JP" altLang="en-US" sz="2400" dirty="0"/>
                    </a:p>
                  </a:txBody>
                  <a:tcPr/>
                </a:tc>
              </a:tr>
            </a:tbl>
          </a:graphicData>
        </a:graphic>
      </p:graphicFrame>
      <p:sp>
        <p:nvSpPr>
          <p:cNvPr id="5" name="テキスト ボックス 4"/>
          <p:cNvSpPr txBox="1"/>
          <p:nvPr/>
        </p:nvSpPr>
        <p:spPr>
          <a:xfrm>
            <a:off x="395536" y="11451"/>
            <a:ext cx="8319906" cy="830997"/>
          </a:xfrm>
          <a:prstGeom prst="rect">
            <a:avLst/>
          </a:prstGeom>
          <a:noFill/>
        </p:spPr>
        <p:txBody>
          <a:bodyPr wrap="none" rtlCol="0">
            <a:spAutoFit/>
          </a:bodyPr>
          <a:lstStyle/>
          <a:p>
            <a:r>
              <a:rPr lang="ko-KR" altLang="en-US" sz="2400" b="1" dirty="0" smtClean="0"/>
              <a:t>도표</a:t>
            </a:r>
            <a:r>
              <a:rPr lang="en-US" altLang="ko-KR" sz="2400" b="1" dirty="0" smtClean="0"/>
              <a:t>3.2</a:t>
            </a:r>
            <a:r>
              <a:rPr lang="ja-JP" altLang="en-US" sz="2400" b="1" dirty="0" smtClean="0"/>
              <a:t>　</a:t>
            </a:r>
            <a:r>
              <a:rPr lang="ko-KR" altLang="en-US" sz="2400" b="1" dirty="0" smtClean="0"/>
              <a:t>한국발전차액지원제도의 재생가능에너지 보급성과</a:t>
            </a:r>
            <a:endParaRPr lang="en-US" altLang="ja-JP" sz="2400" b="1" dirty="0" smtClean="0"/>
          </a:p>
          <a:p>
            <a:r>
              <a:rPr kumimoji="1" lang="ja-JP" altLang="en-US" sz="2400" b="1" dirty="0"/>
              <a:t>　</a:t>
            </a:r>
            <a:r>
              <a:rPr kumimoji="1" lang="ja-JP" altLang="en-US" sz="2400" b="1" dirty="0" smtClean="0"/>
              <a:t>　　　　　　　　　　（</a:t>
            </a:r>
            <a:r>
              <a:rPr kumimoji="1" lang="en-US" altLang="ja-JP" sz="2400" b="1" dirty="0" smtClean="0"/>
              <a:t>2002</a:t>
            </a:r>
            <a:r>
              <a:rPr kumimoji="1" lang="ja-JP" altLang="en-US" sz="2400" b="1" dirty="0" smtClean="0"/>
              <a:t>～</a:t>
            </a:r>
            <a:r>
              <a:rPr kumimoji="1" lang="en-US" altLang="ja-JP" sz="2400" b="1" dirty="0" smtClean="0"/>
              <a:t>2011</a:t>
            </a:r>
            <a:r>
              <a:rPr kumimoji="1" lang="ko-KR" altLang="en-US" sz="2400" b="1" dirty="0" smtClean="0"/>
              <a:t>년간 누계실적</a:t>
            </a:r>
            <a:r>
              <a:rPr kumimoji="1" lang="ja-JP" altLang="en-US" sz="2400" b="1" dirty="0" smtClean="0"/>
              <a:t>）</a:t>
            </a:r>
            <a:endParaRPr kumimoji="1" lang="en-US" altLang="ja-JP" sz="2400" b="1" dirty="0" smtClean="0"/>
          </a:p>
        </p:txBody>
      </p:sp>
      <p:graphicFrame>
        <p:nvGraphicFramePr>
          <p:cNvPr id="2" name="表 1"/>
          <p:cNvGraphicFramePr>
            <a:graphicFrameLocks noGrp="1"/>
          </p:cNvGraphicFramePr>
          <p:nvPr>
            <p:extLst>
              <p:ext uri="{D42A27DB-BD31-4B8C-83A1-F6EECF244321}">
                <p14:modId xmlns:p14="http://schemas.microsoft.com/office/powerpoint/2010/main" val="323230450"/>
              </p:ext>
            </p:extLst>
          </p:nvPr>
        </p:nvGraphicFramePr>
        <p:xfrm>
          <a:off x="275146" y="5877272"/>
          <a:ext cx="8712970" cy="552061"/>
        </p:xfrm>
        <a:graphic>
          <a:graphicData uri="http://schemas.openxmlformats.org/drawingml/2006/table">
            <a:tbl>
              <a:tblPr firstRow="1" bandRow="1">
                <a:tableStyleId>{5C22544A-7EE6-4342-B048-85BDC9FD1C3A}</a:tableStyleId>
              </a:tblPr>
              <a:tblGrid>
                <a:gridCol w="1440160"/>
                <a:gridCol w="2496654"/>
                <a:gridCol w="1607802"/>
                <a:gridCol w="1584176"/>
                <a:gridCol w="1584178"/>
              </a:tblGrid>
              <a:tr h="552061">
                <a:tc>
                  <a:txBody>
                    <a:bodyPr/>
                    <a:lstStyle/>
                    <a:p>
                      <a:r>
                        <a:rPr kumimoji="1" lang="ko-KR" altLang="en-US" sz="2400" dirty="0" smtClean="0"/>
                        <a:t>합계</a:t>
                      </a:r>
                      <a:endParaRPr kumimoji="1" lang="ja-JP" altLang="en-US" sz="2400" dirty="0"/>
                    </a:p>
                  </a:txBody>
                  <a:tcPr/>
                </a:tc>
                <a:tc>
                  <a:txBody>
                    <a:bodyPr/>
                    <a:lstStyle/>
                    <a:p>
                      <a:pPr algn="ctr"/>
                      <a:r>
                        <a:rPr kumimoji="1" lang="en-US" altLang="ja-JP" sz="2400" dirty="0" smtClean="0"/>
                        <a:t>10,111(113.0</a:t>
                      </a:r>
                      <a:r>
                        <a:rPr kumimoji="1" lang="ko-KR" altLang="en-US" sz="2400" dirty="0" smtClean="0"/>
                        <a:t>원</a:t>
                      </a:r>
                      <a:r>
                        <a:rPr kumimoji="1" lang="en-US" altLang="ja-JP" sz="2400" dirty="0" smtClean="0"/>
                        <a:t>)</a:t>
                      </a:r>
                      <a:endParaRPr kumimoji="1" lang="ja-JP" altLang="en-US" sz="2400" dirty="0"/>
                    </a:p>
                  </a:txBody>
                  <a:tcPr/>
                </a:tc>
                <a:tc>
                  <a:txBody>
                    <a:bodyPr/>
                    <a:lstStyle/>
                    <a:p>
                      <a:pPr algn="ctr"/>
                      <a:r>
                        <a:rPr kumimoji="1" lang="en-US" altLang="ja-JP" sz="2400" dirty="0" smtClean="0"/>
                        <a:t>1,054</a:t>
                      </a:r>
                      <a:endParaRPr kumimoji="1" lang="ja-JP" altLang="en-US" sz="2400" dirty="0"/>
                    </a:p>
                  </a:txBody>
                  <a:tcPr/>
                </a:tc>
                <a:tc>
                  <a:txBody>
                    <a:bodyPr/>
                    <a:lstStyle/>
                    <a:p>
                      <a:pPr algn="ctr"/>
                      <a:r>
                        <a:rPr kumimoji="1" lang="en-US" altLang="ja-JP" sz="2400" dirty="0" smtClean="0"/>
                        <a:t>1,141</a:t>
                      </a:r>
                      <a:endParaRPr kumimoji="1" lang="ja-JP" altLang="en-US" sz="2400" dirty="0"/>
                    </a:p>
                  </a:txBody>
                  <a:tcPr/>
                </a:tc>
                <a:tc>
                  <a:txBody>
                    <a:bodyPr/>
                    <a:lstStyle/>
                    <a:p>
                      <a:pPr algn="ctr"/>
                      <a:r>
                        <a:rPr kumimoji="1" lang="en-US" altLang="ja-JP" sz="2400" dirty="0" smtClean="0"/>
                        <a:t>2,128</a:t>
                      </a:r>
                      <a:endParaRPr kumimoji="1" lang="ja-JP" altLang="en-US" sz="2400" dirty="0"/>
                    </a:p>
                  </a:txBody>
                  <a:tcPr/>
                </a:tc>
              </a:tr>
            </a:tbl>
          </a:graphicData>
        </a:graphic>
      </p:graphicFrame>
      <p:sp>
        <p:nvSpPr>
          <p:cNvPr id="6" name="テキスト ボックス 5"/>
          <p:cNvSpPr txBox="1"/>
          <p:nvPr/>
        </p:nvSpPr>
        <p:spPr>
          <a:xfrm>
            <a:off x="381182" y="6309320"/>
            <a:ext cx="6143733" cy="738664"/>
          </a:xfrm>
          <a:prstGeom prst="rect">
            <a:avLst/>
          </a:prstGeom>
          <a:noFill/>
        </p:spPr>
        <p:txBody>
          <a:bodyPr wrap="none" rtlCol="0">
            <a:spAutoFit/>
          </a:bodyPr>
          <a:lstStyle/>
          <a:p>
            <a:r>
              <a:rPr kumimoji="1" lang="ko-KR" altLang="en-US" dirty="0" smtClean="0"/>
              <a:t>주</a:t>
            </a:r>
            <a:r>
              <a:rPr kumimoji="1" lang="ja-JP" altLang="en-US" dirty="0" smtClean="0"/>
              <a:t>：</a:t>
            </a:r>
            <a:r>
              <a:rPr lang="ja-JP" altLang="en-US" dirty="0" smtClean="0">
                <a:sym typeface="Wingdings" panose="05000000000000000000" pitchFamily="2" charset="2"/>
              </a:rPr>
              <a:t>（　　</a:t>
            </a:r>
            <a:r>
              <a:rPr kumimoji="1" lang="ja-JP" altLang="en-US" dirty="0" smtClean="0"/>
              <a:t>）</a:t>
            </a:r>
            <a:r>
              <a:rPr kumimoji="1" lang="ko-KR" altLang="en-US" dirty="0" smtClean="0"/>
              <a:t>안은</a:t>
            </a:r>
            <a:r>
              <a:rPr kumimoji="1" lang="ja-JP" altLang="en-US" dirty="0" err="1" smtClean="0"/>
              <a:t>、</a:t>
            </a:r>
            <a:r>
              <a:rPr kumimoji="1" lang="en-US" altLang="ja-JP" dirty="0" smtClean="0"/>
              <a:t>1kWh</a:t>
            </a:r>
            <a:r>
              <a:rPr kumimoji="1" lang="ko-KR" altLang="en-US" dirty="0" smtClean="0"/>
              <a:t>당 </a:t>
            </a:r>
            <a:r>
              <a:rPr lang="ko-KR" altLang="en-US" dirty="0" smtClean="0"/>
              <a:t>매입</a:t>
            </a:r>
            <a:r>
              <a:rPr kumimoji="1" lang="ko-KR" altLang="en-US" dirty="0" smtClean="0"/>
              <a:t>비용</a:t>
            </a:r>
            <a:endParaRPr kumimoji="1" lang="en-US" altLang="ko-KR" dirty="0" smtClean="0"/>
          </a:p>
          <a:p>
            <a:r>
              <a:rPr kumimoji="1" lang="en-US" altLang="ja-JP" sz="2400" dirty="0" smtClean="0"/>
              <a:t>Source: Korea Energy Management Corporation</a:t>
            </a:r>
            <a:endParaRPr kumimoji="1" lang="ja-JP" altLang="en-US" sz="2400" dirty="0"/>
          </a:p>
        </p:txBody>
      </p:sp>
    </p:spTree>
    <p:extLst>
      <p:ext uri="{BB962C8B-B14F-4D97-AF65-F5344CB8AC3E}">
        <p14:creationId xmlns:p14="http://schemas.microsoft.com/office/powerpoint/2010/main" val="954959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00283" y="1094140"/>
            <a:ext cx="8337104" cy="5000660"/>
          </a:xfrm>
        </p:spPr>
        <p:txBody>
          <a:bodyPr>
            <a:normAutofit/>
          </a:bodyPr>
          <a:lstStyle/>
          <a:p>
            <a:pPr marL="0" indent="0">
              <a:buNone/>
            </a:pPr>
            <a:r>
              <a:rPr lang="ko-KR" altLang="en-US" b="1" dirty="0" smtClean="0"/>
              <a:t>발전용량</a:t>
            </a:r>
            <a:r>
              <a:rPr lang="en-US" altLang="ja-JP" b="1" dirty="0" smtClean="0"/>
              <a:t>500MW</a:t>
            </a:r>
            <a:r>
              <a:rPr lang="ko-KR" altLang="en-US" b="1" dirty="0" smtClean="0"/>
              <a:t>이상의 발전사업자는 매년 의무용량이상의 재생가능에너지를 공급할</a:t>
            </a:r>
            <a:endParaRPr lang="en-US" altLang="ko-KR" b="1" dirty="0" smtClean="0"/>
          </a:p>
          <a:p>
            <a:pPr marL="0" indent="0">
              <a:buNone/>
            </a:pPr>
            <a:r>
              <a:rPr lang="ko-KR" altLang="en-US" b="1" dirty="0" smtClean="0"/>
              <a:t>의무 </a:t>
            </a:r>
            <a:endParaRPr lang="en-US" altLang="ja-JP" b="1" dirty="0" smtClean="0"/>
          </a:p>
          <a:p>
            <a:pPr marL="0" indent="0">
              <a:buNone/>
            </a:pPr>
            <a:r>
              <a:rPr lang="ja-JP" altLang="en-US" b="1" dirty="0" smtClean="0"/>
              <a:t>⇒</a:t>
            </a:r>
            <a:r>
              <a:rPr lang="en-US" altLang="ja-JP" sz="2800" b="1" dirty="0" smtClean="0"/>
              <a:t>13</a:t>
            </a:r>
            <a:r>
              <a:rPr lang="ko-KR" altLang="en-US" sz="2800" b="1" dirty="0" smtClean="0"/>
              <a:t>발전사업자</a:t>
            </a:r>
            <a:r>
              <a:rPr lang="en-US" altLang="ja-JP" sz="2800" b="1" dirty="0" smtClean="0"/>
              <a:t>(5</a:t>
            </a:r>
            <a:r>
              <a:rPr lang="ko-KR" altLang="en-US" sz="2800" b="1" dirty="0" smtClean="0"/>
              <a:t>개의 민간사업자를 포함</a:t>
            </a:r>
            <a:r>
              <a:rPr lang="en-US" altLang="ja-JP" sz="2800" b="1" dirty="0" smtClean="0"/>
              <a:t> )</a:t>
            </a:r>
          </a:p>
          <a:p>
            <a:pPr marL="0" indent="0">
              <a:buNone/>
            </a:pPr>
            <a:endParaRPr lang="en-US" altLang="ja-JP" b="1" dirty="0" smtClean="0"/>
          </a:p>
          <a:p>
            <a:pPr marL="0" indent="0">
              <a:buNone/>
            </a:pPr>
            <a:r>
              <a:rPr lang="ko-KR" altLang="en-US" b="1" dirty="0" smtClean="0"/>
              <a:t>의무공급량</a:t>
            </a:r>
            <a:r>
              <a:rPr lang="en-US" altLang="ko-KR" b="1" dirty="0" smtClean="0"/>
              <a:t>(</a:t>
            </a:r>
            <a:r>
              <a:rPr lang="ko-KR" altLang="en-US" b="1" dirty="0" smtClean="0"/>
              <a:t>율</a:t>
            </a:r>
            <a:r>
              <a:rPr lang="en-US" altLang="ko-KR" b="1" dirty="0" smtClean="0"/>
              <a:t>)</a:t>
            </a:r>
            <a:r>
              <a:rPr lang="ko-KR" altLang="en-US" b="1" dirty="0" smtClean="0"/>
              <a:t>은</a:t>
            </a:r>
            <a:r>
              <a:rPr lang="ja-JP" altLang="en-US" b="1" dirty="0" err="1" smtClean="0"/>
              <a:t>、</a:t>
            </a:r>
            <a:r>
              <a:rPr lang="en-US" altLang="ja-JP" b="1" dirty="0" smtClean="0"/>
              <a:t>2012</a:t>
            </a:r>
            <a:r>
              <a:rPr lang="ko-KR" altLang="en-US" b="1" dirty="0" smtClean="0"/>
              <a:t>년에 </a:t>
            </a:r>
            <a:r>
              <a:rPr lang="en-US" altLang="ja-JP" b="1" dirty="0" smtClean="0"/>
              <a:t>2.5%</a:t>
            </a:r>
            <a:r>
              <a:rPr lang="ja-JP" altLang="en-US" b="1" dirty="0" err="1" smtClean="0"/>
              <a:t>、</a:t>
            </a:r>
            <a:r>
              <a:rPr lang="en-US" altLang="ja-JP" b="1" dirty="0" smtClean="0"/>
              <a:t>2020</a:t>
            </a:r>
            <a:r>
              <a:rPr lang="ko-KR" altLang="en-US" b="1" dirty="0" smtClean="0"/>
              <a:t>년에</a:t>
            </a:r>
            <a:r>
              <a:rPr lang="ja-JP" altLang="en-US" b="1" dirty="0"/>
              <a:t> </a:t>
            </a:r>
            <a:r>
              <a:rPr lang="en-US" altLang="ja-JP" b="1" dirty="0" smtClean="0"/>
              <a:t>10.0%. </a:t>
            </a:r>
            <a:r>
              <a:rPr lang="ko-KR" altLang="en-US" b="1" dirty="0" smtClean="0"/>
              <a:t>단</a:t>
            </a:r>
            <a:r>
              <a:rPr lang="en-US" altLang="ko-KR" b="1" dirty="0" smtClean="0"/>
              <a:t>, </a:t>
            </a:r>
            <a:r>
              <a:rPr lang="ko-KR" altLang="en-US" b="1" dirty="0" smtClean="0"/>
              <a:t>태양광발전에는 특별공급의무량이 적용</a:t>
            </a:r>
            <a:r>
              <a:rPr lang="en-US" altLang="ja-JP" b="1" dirty="0" smtClean="0"/>
              <a:t>  </a:t>
            </a:r>
          </a:p>
        </p:txBody>
      </p:sp>
      <p:sp>
        <p:nvSpPr>
          <p:cNvPr id="4" name="正方形/長方形 3"/>
          <p:cNvSpPr/>
          <p:nvPr/>
        </p:nvSpPr>
        <p:spPr>
          <a:xfrm>
            <a:off x="1085418" y="199846"/>
            <a:ext cx="7301999" cy="646331"/>
          </a:xfrm>
          <a:prstGeom prst="rect">
            <a:avLst/>
          </a:prstGeom>
        </p:spPr>
        <p:txBody>
          <a:bodyPr wrap="none">
            <a:spAutoFit/>
          </a:bodyPr>
          <a:lstStyle/>
          <a:p>
            <a:r>
              <a:rPr lang="en-US" altLang="ja-JP" sz="3600" b="1" dirty="0" smtClean="0">
                <a:latin typeface="+mj-lt"/>
              </a:rPr>
              <a:t>3-2.</a:t>
            </a:r>
            <a:r>
              <a:rPr lang="ja-JP" altLang="en-US" sz="3600" b="1" dirty="0">
                <a:latin typeface="+mj-lt"/>
              </a:rPr>
              <a:t>　</a:t>
            </a:r>
            <a:r>
              <a:rPr lang="ja-JP" altLang="en-US" sz="3600" b="1" dirty="0" smtClean="0">
                <a:latin typeface="+mj-lt"/>
              </a:rPr>
              <a:t>　</a:t>
            </a:r>
            <a:r>
              <a:rPr lang="ko-KR" altLang="en-US" sz="3600" b="1" dirty="0" smtClean="0">
                <a:latin typeface="+mj-lt"/>
              </a:rPr>
              <a:t>한국의 </a:t>
            </a:r>
            <a:r>
              <a:rPr lang="en-US" altLang="ja-JP" sz="3600" b="1" dirty="0" smtClean="0">
                <a:latin typeface="+mj-lt"/>
              </a:rPr>
              <a:t>RPS</a:t>
            </a:r>
            <a:r>
              <a:rPr lang="ko-KR" altLang="en-US" sz="3600" b="1" dirty="0" smtClean="0">
                <a:latin typeface="+mj-lt"/>
              </a:rPr>
              <a:t>제도</a:t>
            </a:r>
            <a:r>
              <a:rPr lang="ja-JP" altLang="en-US" sz="3600" b="1" dirty="0" smtClean="0">
                <a:latin typeface="+mj-lt"/>
              </a:rPr>
              <a:t>（</a:t>
            </a:r>
            <a:r>
              <a:rPr lang="en-US" altLang="ja-JP" sz="3600" b="1" dirty="0" smtClean="0">
                <a:latin typeface="+mj-lt"/>
              </a:rPr>
              <a:t>2012</a:t>
            </a:r>
            <a:r>
              <a:rPr lang="ko-KR" altLang="en-US" sz="3600" b="1" dirty="0" smtClean="0">
                <a:latin typeface="+mj-lt"/>
              </a:rPr>
              <a:t>년</a:t>
            </a:r>
            <a:r>
              <a:rPr lang="ja-JP" altLang="en-US" sz="3600" b="1" dirty="0" smtClean="0">
                <a:latin typeface="+mj-lt"/>
              </a:rPr>
              <a:t>～　）</a:t>
            </a:r>
            <a:endParaRPr lang="ja-JP" altLang="en-US" sz="3600" b="1" dirty="0">
              <a:latin typeface="+mj-lt"/>
            </a:endParaRPr>
          </a:p>
        </p:txBody>
      </p:sp>
      <p:sp>
        <p:nvSpPr>
          <p:cNvPr id="5" name="星 6 4"/>
          <p:cNvSpPr/>
          <p:nvPr/>
        </p:nvSpPr>
        <p:spPr>
          <a:xfrm>
            <a:off x="273841" y="1094140"/>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星 6 5"/>
          <p:cNvSpPr/>
          <p:nvPr/>
        </p:nvSpPr>
        <p:spPr>
          <a:xfrm>
            <a:off x="262321" y="4056049"/>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488689" y="5570537"/>
            <a:ext cx="7922440" cy="830997"/>
          </a:xfrm>
          <a:prstGeom prst="rect">
            <a:avLst/>
          </a:prstGeom>
        </p:spPr>
        <p:txBody>
          <a:bodyPr wrap="square">
            <a:spAutoFit/>
          </a:bodyPr>
          <a:lstStyle/>
          <a:p>
            <a:pPr lvl="2"/>
            <a:r>
              <a:rPr lang="ko-KR" altLang="en-US" sz="2400" b="1" dirty="0" smtClean="0">
                <a:ea typeface="Batang" panose="02030600000101010101" pitchFamily="18" charset="-127"/>
                <a:cs typeface="Times New Roman" panose="02020603050405020304" pitchFamily="18" charset="0"/>
                <a:sym typeface="Wingdings" pitchFamily="2" charset="2"/>
              </a:rPr>
              <a:t>재생가능에너지발전사업자에게는</a:t>
            </a:r>
            <a:r>
              <a:rPr lang="ja-JP" altLang="en-US" sz="2400" b="1" dirty="0" err="1" smtClean="0">
                <a:ea typeface="Batang" panose="02030600000101010101" pitchFamily="18" charset="-127"/>
                <a:cs typeface="Times New Roman" panose="02020603050405020304" pitchFamily="18" charset="0"/>
                <a:sym typeface="Wingdings" pitchFamily="2" charset="2"/>
              </a:rPr>
              <a:t>、</a:t>
            </a:r>
            <a:r>
              <a:rPr lang="en-US" altLang="ko-KR" sz="2400" b="1" dirty="0" smtClean="0">
                <a:ea typeface="Batang" panose="02030600000101010101" pitchFamily="18" charset="-127"/>
                <a:cs typeface="Times New Roman" panose="02020603050405020304" pitchFamily="18" charset="0"/>
                <a:sym typeface="Wingdings" pitchFamily="2" charset="2"/>
              </a:rPr>
              <a:t> </a:t>
            </a:r>
            <a:r>
              <a:rPr lang="en-US" altLang="ko-KR" sz="2400" b="1" dirty="0">
                <a:ea typeface="Batang" panose="02030600000101010101" pitchFamily="18" charset="-127"/>
                <a:cs typeface="Times New Roman" panose="02020603050405020304" pitchFamily="18" charset="0"/>
                <a:sym typeface="Wingdings" pitchFamily="2" charset="2"/>
              </a:rPr>
              <a:t>R</a:t>
            </a:r>
            <a:r>
              <a:rPr lang="en-US" altLang="ko-KR" sz="2400" b="1" dirty="0" smtClean="0">
                <a:ea typeface="Batang" panose="02030600000101010101" pitchFamily="18" charset="-127"/>
                <a:cs typeface="Times New Roman" panose="02020603050405020304" pitchFamily="18" charset="0"/>
                <a:sym typeface="Wingdings" pitchFamily="2" charset="2"/>
              </a:rPr>
              <a:t>enewable </a:t>
            </a:r>
            <a:r>
              <a:rPr lang="en-US" altLang="ko-KR" sz="2400" b="1" dirty="0">
                <a:ea typeface="Batang" panose="02030600000101010101" pitchFamily="18" charset="-127"/>
                <a:cs typeface="Times New Roman" panose="02020603050405020304" pitchFamily="18" charset="0"/>
                <a:sym typeface="Wingdings" pitchFamily="2" charset="2"/>
              </a:rPr>
              <a:t>E</a:t>
            </a:r>
            <a:r>
              <a:rPr lang="en-US" altLang="ko-KR" sz="2400" b="1" dirty="0" smtClean="0">
                <a:ea typeface="Batang" panose="02030600000101010101" pitchFamily="18" charset="-127"/>
                <a:cs typeface="Times New Roman" panose="02020603050405020304" pitchFamily="18" charset="0"/>
                <a:sym typeface="Wingdings" pitchFamily="2" charset="2"/>
              </a:rPr>
              <a:t>nergy </a:t>
            </a:r>
            <a:r>
              <a:rPr lang="en-US" altLang="ko-KR" sz="2400" b="1" dirty="0">
                <a:ea typeface="Batang" panose="02030600000101010101" pitchFamily="18" charset="-127"/>
                <a:cs typeface="Times New Roman" panose="02020603050405020304" pitchFamily="18" charset="0"/>
                <a:sym typeface="Wingdings" pitchFamily="2" charset="2"/>
              </a:rPr>
              <a:t>C</a:t>
            </a:r>
            <a:r>
              <a:rPr lang="en-US" altLang="ko-KR" sz="2400" b="1" dirty="0" smtClean="0">
                <a:ea typeface="Batang" panose="02030600000101010101" pitchFamily="18" charset="-127"/>
                <a:cs typeface="Times New Roman" panose="02020603050405020304" pitchFamily="18" charset="0"/>
                <a:sym typeface="Wingdings" pitchFamily="2" charset="2"/>
              </a:rPr>
              <a:t>ertificate(REC</a:t>
            </a:r>
            <a:r>
              <a:rPr lang="en-US" altLang="ko-KR" sz="2400" b="1" dirty="0">
                <a:ea typeface="Batang" panose="02030600000101010101" pitchFamily="18" charset="-127"/>
                <a:cs typeface="Times New Roman" panose="02020603050405020304" pitchFamily="18" charset="0"/>
                <a:sym typeface="Wingdings" pitchFamily="2" charset="2"/>
              </a:rPr>
              <a:t>) </a:t>
            </a:r>
            <a:r>
              <a:rPr lang="ko-KR" altLang="en-US" sz="2400" b="1" dirty="0" smtClean="0">
                <a:ea typeface="Batang" panose="02030600000101010101" pitchFamily="18" charset="-127"/>
                <a:cs typeface="Times New Roman" panose="02020603050405020304" pitchFamily="18" charset="0"/>
                <a:sym typeface="Wingdings" pitchFamily="2" charset="2"/>
              </a:rPr>
              <a:t>의 발행</a:t>
            </a:r>
            <a:r>
              <a:rPr lang="ja-JP" altLang="en-US" sz="2400" b="1" dirty="0" err="1" smtClean="0">
                <a:ea typeface="Batang" panose="02030600000101010101" pitchFamily="18" charset="-127"/>
                <a:cs typeface="Times New Roman" panose="02020603050405020304" pitchFamily="18" charset="0"/>
                <a:sym typeface="Wingdings" pitchFamily="2" charset="2"/>
              </a:rPr>
              <a:t>、</a:t>
            </a:r>
            <a:r>
              <a:rPr lang="ko-KR" altLang="en-US" sz="2400" b="1" dirty="0" smtClean="0">
                <a:ea typeface="Batang" panose="02030600000101010101" pitchFamily="18" charset="-127"/>
                <a:cs typeface="Times New Roman" panose="02020603050405020304" pitchFamily="18" charset="0"/>
                <a:sym typeface="Wingdings" pitchFamily="2" charset="2"/>
              </a:rPr>
              <a:t>유통을 인정</a:t>
            </a:r>
            <a:endParaRPr lang="en-US" altLang="ko-KR" sz="2400" b="1" dirty="0">
              <a:ea typeface="Batang" panose="02030600000101010101" pitchFamily="18" charset="-127"/>
              <a:cs typeface="Times New Roman" panose="02020603050405020304" pitchFamily="18" charset="0"/>
              <a:sym typeface="Wingdings" pitchFamily="2" charset="2"/>
            </a:endParaRPr>
          </a:p>
        </p:txBody>
      </p:sp>
      <p:sp>
        <p:nvSpPr>
          <p:cNvPr id="7" name="正方形/長方形 6"/>
          <p:cNvSpPr/>
          <p:nvPr/>
        </p:nvSpPr>
        <p:spPr>
          <a:xfrm>
            <a:off x="759717" y="5570537"/>
            <a:ext cx="492443" cy="461665"/>
          </a:xfrm>
          <a:prstGeom prst="rect">
            <a:avLst/>
          </a:prstGeom>
        </p:spPr>
        <p:txBody>
          <a:bodyPr wrap="none">
            <a:spAutoFit/>
          </a:bodyPr>
          <a:lstStyle/>
          <a:p>
            <a:r>
              <a:rPr lang="ja-JP" altLang="en-US" sz="2400" dirty="0">
                <a:solidFill>
                  <a:srgbClr val="FF0000"/>
                </a:solidFill>
              </a:rPr>
              <a:t>⇒</a:t>
            </a:r>
            <a:endParaRPr lang="ja-JP" altLang="en-US" sz="2400" dirty="0"/>
          </a:p>
        </p:txBody>
      </p:sp>
      <p:sp>
        <p:nvSpPr>
          <p:cNvPr id="8" name="角丸四角形 7"/>
          <p:cNvSpPr/>
          <p:nvPr/>
        </p:nvSpPr>
        <p:spPr>
          <a:xfrm>
            <a:off x="110591" y="999872"/>
            <a:ext cx="9033409" cy="25729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10591" y="3826400"/>
            <a:ext cx="9033409" cy="27516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9222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5262" y="840674"/>
            <a:ext cx="8229600" cy="5383500"/>
          </a:xfrm>
        </p:spPr>
        <p:txBody>
          <a:bodyPr>
            <a:normAutofit/>
          </a:bodyPr>
          <a:lstStyle/>
          <a:p>
            <a:pPr>
              <a:buNone/>
            </a:pPr>
            <a:endParaRPr lang="en-US" altLang="ja-JP" sz="18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2400" dirty="0" smtClean="0"/>
          </a:p>
          <a:p>
            <a:pPr>
              <a:buNone/>
            </a:pPr>
            <a:endParaRPr lang="en-US" altLang="ja-JP" sz="2400" dirty="0"/>
          </a:p>
          <a:p>
            <a:pPr>
              <a:buNone/>
            </a:pPr>
            <a:endParaRPr lang="en-US" altLang="ja-JP" sz="2400" dirty="0" smtClean="0"/>
          </a:p>
          <a:p>
            <a:pPr>
              <a:buNone/>
            </a:pPr>
            <a:endParaRPr lang="en-US" altLang="ja-JP" sz="2400" dirty="0" smtClean="0"/>
          </a:p>
          <a:p>
            <a:pPr>
              <a:buNone/>
            </a:pPr>
            <a:endParaRPr lang="en-US" altLang="ja-JP" sz="1800" dirty="0"/>
          </a:p>
          <a:p>
            <a:pPr>
              <a:buNone/>
            </a:pPr>
            <a:endParaRPr lang="en-US" altLang="ja-JP" sz="18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ja-JP" sz="1400" dirty="0" smtClean="0"/>
          </a:p>
          <a:p>
            <a:pPr>
              <a:buNone/>
            </a:pPr>
            <a:endParaRPr lang="en-US" altLang="ko-KR" sz="1400" dirty="0" smtClean="0"/>
          </a:p>
          <a:p>
            <a:pPr>
              <a:buNone/>
            </a:pPr>
            <a:endParaRPr lang="en-US" altLang="ko-KR" sz="1400" dirty="0" smtClean="0"/>
          </a:p>
          <a:p>
            <a:pPr>
              <a:buNone/>
            </a:pPr>
            <a:endParaRPr lang="en-US" altLang="ko-KR" sz="1400" dirty="0" smtClean="0"/>
          </a:p>
        </p:txBody>
      </p:sp>
      <p:graphicFrame>
        <p:nvGraphicFramePr>
          <p:cNvPr id="4" name="표 3"/>
          <p:cNvGraphicFramePr>
            <a:graphicFrameLocks noGrp="1"/>
          </p:cNvGraphicFramePr>
          <p:nvPr>
            <p:extLst>
              <p:ext uri="{D42A27DB-BD31-4B8C-83A1-F6EECF244321}">
                <p14:modId xmlns:p14="http://schemas.microsoft.com/office/powerpoint/2010/main" val="546993900"/>
              </p:ext>
            </p:extLst>
          </p:nvPr>
        </p:nvGraphicFramePr>
        <p:xfrm>
          <a:off x="2" y="792400"/>
          <a:ext cx="9143997" cy="1619912"/>
        </p:xfrm>
        <a:graphic>
          <a:graphicData uri="http://schemas.openxmlformats.org/drawingml/2006/table">
            <a:tbl>
              <a:tblPr firstRow="1" bandRow="1">
                <a:tableStyleId>{5C22544A-7EE6-4342-B048-85BDC9FD1C3A}</a:tableStyleId>
              </a:tblPr>
              <a:tblGrid>
                <a:gridCol w="1619670"/>
                <a:gridCol w="720080"/>
                <a:gridCol w="720080"/>
                <a:gridCol w="648072"/>
                <a:gridCol w="648072"/>
                <a:gridCol w="648072"/>
                <a:gridCol w="648072"/>
                <a:gridCol w="648072"/>
                <a:gridCol w="686238"/>
                <a:gridCol w="690422"/>
                <a:gridCol w="690422"/>
                <a:gridCol w="776725"/>
              </a:tblGrid>
              <a:tr h="705512">
                <a:tc>
                  <a:txBody>
                    <a:bodyPr/>
                    <a:lstStyle/>
                    <a:p>
                      <a:pPr algn="ctr" latinLnBrk="1"/>
                      <a:r>
                        <a:rPr lang="en-US" altLang="ja-JP" sz="1800" dirty="0" smtClean="0"/>
                        <a:t>year</a:t>
                      </a:r>
                      <a:endParaRPr lang="ko-KR" altLang="en-US" sz="1800" dirty="0"/>
                    </a:p>
                  </a:txBody>
                  <a:tcPr/>
                </a:tc>
                <a:tc>
                  <a:txBody>
                    <a:bodyPr/>
                    <a:lstStyle/>
                    <a:p>
                      <a:pPr algn="ctr" latinLnBrk="1"/>
                      <a:r>
                        <a:rPr lang="en-US" altLang="ja-JP" sz="1800" dirty="0" smtClean="0"/>
                        <a:t>2012</a:t>
                      </a:r>
                      <a:endParaRPr lang="ko-KR" altLang="en-US" sz="1800" dirty="0"/>
                    </a:p>
                  </a:txBody>
                  <a:tcPr/>
                </a:tc>
                <a:tc>
                  <a:txBody>
                    <a:bodyPr/>
                    <a:lstStyle/>
                    <a:p>
                      <a:pPr algn="ctr" latinLnBrk="1"/>
                      <a:r>
                        <a:rPr lang="en-US" altLang="ja-JP" sz="1800" dirty="0" smtClean="0"/>
                        <a:t>2013</a:t>
                      </a:r>
                      <a:endParaRPr lang="ko-KR" altLang="en-US" sz="1800" dirty="0"/>
                    </a:p>
                  </a:txBody>
                  <a:tcPr/>
                </a:tc>
                <a:tc>
                  <a:txBody>
                    <a:bodyPr/>
                    <a:lstStyle/>
                    <a:p>
                      <a:pPr algn="ctr" latinLnBrk="1"/>
                      <a:r>
                        <a:rPr lang="en-US" altLang="ja-JP" sz="1800" dirty="0" smtClean="0"/>
                        <a:t>2014</a:t>
                      </a:r>
                      <a:endParaRPr lang="ko-KR" altLang="en-US" sz="1800" dirty="0"/>
                    </a:p>
                  </a:txBody>
                  <a:tcPr/>
                </a:tc>
                <a:tc>
                  <a:txBody>
                    <a:bodyPr/>
                    <a:lstStyle/>
                    <a:p>
                      <a:pPr algn="ctr" latinLnBrk="1"/>
                      <a:r>
                        <a:rPr lang="en-US" altLang="ja-JP" sz="1800" dirty="0" smtClean="0"/>
                        <a:t>2015</a:t>
                      </a:r>
                      <a:endParaRPr lang="ko-KR" altLang="en-US" sz="1800" dirty="0"/>
                    </a:p>
                  </a:txBody>
                  <a:tcPr/>
                </a:tc>
                <a:tc>
                  <a:txBody>
                    <a:bodyPr/>
                    <a:lstStyle/>
                    <a:p>
                      <a:pPr algn="ctr" latinLnBrk="1"/>
                      <a:r>
                        <a:rPr lang="en-US" altLang="ja-JP" sz="1800" dirty="0" smtClean="0"/>
                        <a:t>2016</a:t>
                      </a:r>
                      <a:endParaRPr lang="ko-KR" altLang="en-US" sz="1800" dirty="0"/>
                    </a:p>
                  </a:txBody>
                  <a:tcPr/>
                </a:tc>
                <a:tc>
                  <a:txBody>
                    <a:bodyPr/>
                    <a:lstStyle/>
                    <a:p>
                      <a:pPr algn="ctr" latinLnBrk="1"/>
                      <a:r>
                        <a:rPr lang="en-US" altLang="ja-JP" sz="1800" dirty="0" smtClean="0"/>
                        <a:t>2017</a:t>
                      </a:r>
                      <a:endParaRPr lang="ko-KR" altLang="en-US" sz="1800" dirty="0"/>
                    </a:p>
                  </a:txBody>
                  <a:tcPr/>
                </a:tc>
                <a:tc>
                  <a:txBody>
                    <a:bodyPr/>
                    <a:lstStyle/>
                    <a:p>
                      <a:pPr algn="ctr" latinLnBrk="1"/>
                      <a:r>
                        <a:rPr lang="en-US" altLang="ja-JP" sz="1800" dirty="0" smtClean="0"/>
                        <a:t>2018</a:t>
                      </a:r>
                      <a:endParaRPr lang="ko-KR" altLang="en-US" sz="1800" dirty="0"/>
                    </a:p>
                  </a:txBody>
                  <a:tcPr/>
                </a:tc>
                <a:tc>
                  <a:txBody>
                    <a:bodyPr/>
                    <a:lstStyle/>
                    <a:p>
                      <a:pPr algn="ctr" latinLnBrk="1"/>
                      <a:r>
                        <a:rPr lang="en-US" altLang="ja-JP" sz="1800" dirty="0" smtClean="0"/>
                        <a:t>2019</a:t>
                      </a:r>
                      <a:endParaRPr lang="ko-KR" altLang="en-US" sz="1800" dirty="0"/>
                    </a:p>
                  </a:txBody>
                  <a:tcPr/>
                </a:tc>
                <a:tc>
                  <a:txBody>
                    <a:bodyPr/>
                    <a:lstStyle/>
                    <a:p>
                      <a:pPr algn="ctr" latinLnBrk="1"/>
                      <a:r>
                        <a:rPr lang="en-US" altLang="ja-JP" sz="1800" dirty="0" smtClean="0"/>
                        <a:t>2020</a:t>
                      </a:r>
                      <a:endParaRPr lang="ko-KR" altLang="en-US" sz="1800" dirty="0"/>
                    </a:p>
                  </a:txBody>
                  <a:tcPr/>
                </a:tc>
                <a:tc>
                  <a:txBody>
                    <a:bodyPr/>
                    <a:lstStyle/>
                    <a:p>
                      <a:pPr algn="ctr" latinLnBrk="1"/>
                      <a:r>
                        <a:rPr lang="en-US" altLang="ja-JP" sz="1800" dirty="0" smtClean="0"/>
                        <a:t>2021</a:t>
                      </a:r>
                      <a:endParaRPr lang="ko-KR" altLang="en-US" sz="1800" dirty="0"/>
                    </a:p>
                  </a:txBody>
                  <a:tcPr/>
                </a:tc>
                <a:tc>
                  <a:txBody>
                    <a:bodyPr/>
                    <a:lstStyle/>
                    <a:p>
                      <a:pPr algn="ctr" latinLnBrk="1"/>
                      <a:r>
                        <a:rPr lang="en-US" altLang="ja-JP" sz="1800" dirty="0" smtClean="0"/>
                        <a:t>2022</a:t>
                      </a:r>
                      <a:r>
                        <a:rPr lang="ja-JP" altLang="en-US" sz="1800" dirty="0" smtClean="0"/>
                        <a:t>～</a:t>
                      </a:r>
                      <a:endParaRPr lang="ko-KR" altLang="en-US" sz="1800" dirty="0"/>
                    </a:p>
                  </a:txBody>
                  <a:tcPr/>
                </a:tc>
              </a:tr>
              <a:tr h="779776">
                <a:tc>
                  <a:txBody>
                    <a:bodyPr/>
                    <a:lstStyle/>
                    <a:p>
                      <a:pPr algn="ctr" latinLnBrk="1"/>
                      <a:r>
                        <a:rPr lang="en-US" altLang="ko-KR" sz="1800" dirty="0" smtClean="0">
                          <a:latin typeface="+mn-lt"/>
                        </a:rPr>
                        <a:t>Renewable target</a:t>
                      </a:r>
                    </a:p>
                    <a:p>
                      <a:pPr algn="ctr" latinLnBrk="1"/>
                      <a:r>
                        <a:rPr lang="en-US" altLang="ko-KR" sz="1800" dirty="0" smtClean="0">
                          <a:latin typeface="+mn-lt"/>
                        </a:rPr>
                        <a:t>(%)</a:t>
                      </a:r>
                      <a:endParaRPr lang="ko-KR" altLang="en-US" sz="1800" dirty="0">
                        <a:latin typeface="+mn-lt"/>
                      </a:endParaRPr>
                    </a:p>
                  </a:txBody>
                  <a:tcPr/>
                </a:tc>
                <a:tc>
                  <a:txBody>
                    <a:bodyPr/>
                    <a:lstStyle/>
                    <a:p>
                      <a:pPr algn="ctr" latinLnBrk="1"/>
                      <a:r>
                        <a:rPr lang="en-US" altLang="ja-JP" sz="1800" dirty="0" smtClean="0"/>
                        <a:t>2.0</a:t>
                      </a:r>
                      <a:endParaRPr lang="ko-KR" altLang="en-US" sz="1800" dirty="0"/>
                    </a:p>
                  </a:txBody>
                  <a:tcPr/>
                </a:tc>
                <a:tc>
                  <a:txBody>
                    <a:bodyPr/>
                    <a:lstStyle/>
                    <a:p>
                      <a:pPr algn="ctr" latinLnBrk="1"/>
                      <a:r>
                        <a:rPr lang="en-US" altLang="ja-JP" sz="1800" dirty="0" smtClean="0"/>
                        <a:t>2.5</a:t>
                      </a:r>
                      <a:endParaRPr lang="ko-KR" altLang="en-US" sz="1800" dirty="0"/>
                    </a:p>
                  </a:txBody>
                  <a:tcPr/>
                </a:tc>
                <a:tc>
                  <a:txBody>
                    <a:bodyPr/>
                    <a:lstStyle/>
                    <a:p>
                      <a:pPr algn="ctr" latinLnBrk="1"/>
                      <a:r>
                        <a:rPr lang="en-US" altLang="ja-JP" sz="1800" dirty="0" smtClean="0"/>
                        <a:t>3.0</a:t>
                      </a:r>
                      <a:endParaRPr lang="ko-KR" altLang="en-US" sz="1800" dirty="0"/>
                    </a:p>
                  </a:txBody>
                  <a:tcPr/>
                </a:tc>
                <a:tc>
                  <a:txBody>
                    <a:bodyPr/>
                    <a:lstStyle/>
                    <a:p>
                      <a:pPr algn="ctr" latinLnBrk="1"/>
                      <a:r>
                        <a:rPr lang="en-US" altLang="ja-JP" sz="1800" dirty="0" smtClean="0"/>
                        <a:t>3.5</a:t>
                      </a:r>
                      <a:endParaRPr lang="ko-KR" altLang="en-US" sz="1800" dirty="0"/>
                    </a:p>
                  </a:txBody>
                  <a:tcPr/>
                </a:tc>
                <a:tc>
                  <a:txBody>
                    <a:bodyPr/>
                    <a:lstStyle/>
                    <a:p>
                      <a:pPr algn="ctr" latinLnBrk="1"/>
                      <a:r>
                        <a:rPr lang="en-US" altLang="ja-JP" sz="1800" dirty="0" smtClean="0"/>
                        <a:t>4.0</a:t>
                      </a:r>
                      <a:endParaRPr lang="ko-KR" altLang="en-US" sz="1800" dirty="0"/>
                    </a:p>
                  </a:txBody>
                  <a:tcPr/>
                </a:tc>
                <a:tc>
                  <a:txBody>
                    <a:bodyPr/>
                    <a:lstStyle/>
                    <a:p>
                      <a:pPr algn="ctr" latinLnBrk="1"/>
                      <a:r>
                        <a:rPr lang="en-US" altLang="ja-JP" sz="1800" dirty="0" smtClean="0"/>
                        <a:t>5.0</a:t>
                      </a:r>
                      <a:endParaRPr lang="ko-KR" altLang="en-US" sz="1800" dirty="0"/>
                    </a:p>
                  </a:txBody>
                  <a:tcPr/>
                </a:tc>
                <a:tc>
                  <a:txBody>
                    <a:bodyPr/>
                    <a:lstStyle/>
                    <a:p>
                      <a:pPr algn="ctr" latinLnBrk="1"/>
                      <a:r>
                        <a:rPr lang="en-US" altLang="ja-JP" sz="1800" dirty="0" smtClean="0"/>
                        <a:t>6.0</a:t>
                      </a:r>
                      <a:endParaRPr lang="ko-KR" altLang="en-US" sz="1800" dirty="0"/>
                    </a:p>
                  </a:txBody>
                  <a:tcPr/>
                </a:tc>
                <a:tc>
                  <a:txBody>
                    <a:bodyPr/>
                    <a:lstStyle/>
                    <a:p>
                      <a:pPr algn="ctr" latinLnBrk="1"/>
                      <a:r>
                        <a:rPr lang="en-US" altLang="ja-JP" sz="1800" dirty="0" smtClean="0"/>
                        <a:t>7.0</a:t>
                      </a:r>
                      <a:endParaRPr lang="ko-KR" altLang="en-US" sz="1800" dirty="0"/>
                    </a:p>
                  </a:txBody>
                  <a:tcPr/>
                </a:tc>
                <a:tc>
                  <a:txBody>
                    <a:bodyPr/>
                    <a:lstStyle/>
                    <a:p>
                      <a:pPr algn="ctr" latinLnBrk="1"/>
                      <a:r>
                        <a:rPr lang="en-US" altLang="ja-JP" sz="1800" dirty="0" smtClean="0"/>
                        <a:t>8.0</a:t>
                      </a:r>
                      <a:endParaRPr lang="ko-KR" altLang="en-US" sz="1800" dirty="0"/>
                    </a:p>
                  </a:txBody>
                  <a:tcPr/>
                </a:tc>
                <a:tc>
                  <a:txBody>
                    <a:bodyPr/>
                    <a:lstStyle/>
                    <a:p>
                      <a:pPr algn="ctr" latinLnBrk="1"/>
                      <a:r>
                        <a:rPr lang="en-US" altLang="ja-JP" sz="1800" dirty="0" smtClean="0"/>
                        <a:t>9.0</a:t>
                      </a:r>
                      <a:endParaRPr lang="ko-KR" altLang="en-US" sz="1800" dirty="0"/>
                    </a:p>
                  </a:txBody>
                  <a:tcPr/>
                </a:tc>
                <a:tc>
                  <a:txBody>
                    <a:bodyPr/>
                    <a:lstStyle/>
                    <a:p>
                      <a:pPr algn="ctr" latinLnBrk="1"/>
                      <a:r>
                        <a:rPr lang="en-US" altLang="ja-JP" sz="1800" dirty="0" smtClean="0"/>
                        <a:t>10.0</a:t>
                      </a:r>
                      <a:endParaRPr lang="ko-KR" altLang="en-US" sz="1800" dirty="0"/>
                    </a:p>
                  </a:txBody>
                  <a:tcPr/>
                </a:tc>
              </a:tr>
            </a:tbl>
          </a:graphicData>
        </a:graphic>
      </p:graphicFrame>
      <p:graphicFrame>
        <p:nvGraphicFramePr>
          <p:cNvPr id="6" name="표 5"/>
          <p:cNvGraphicFramePr>
            <a:graphicFrameLocks noGrp="1"/>
          </p:cNvGraphicFramePr>
          <p:nvPr>
            <p:extLst>
              <p:ext uri="{D42A27DB-BD31-4B8C-83A1-F6EECF244321}">
                <p14:modId xmlns:p14="http://schemas.microsoft.com/office/powerpoint/2010/main" val="2560006064"/>
              </p:ext>
            </p:extLst>
          </p:nvPr>
        </p:nvGraphicFramePr>
        <p:xfrm>
          <a:off x="110922" y="4409154"/>
          <a:ext cx="8858280" cy="1479754"/>
        </p:xfrm>
        <a:graphic>
          <a:graphicData uri="http://schemas.openxmlformats.org/drawingml/2006/table">
            <a:tbl>
              <a:tblPr firstRow="1" bandRow="1">
                <a:tableStyleId>{5C22544A-7EE6-4342-B048-85BDC9FD1C3A}</a:tableStyleId>
              </a:tblPr>
              <a:tblGrid>
                <a:gridCol w="3089690"/>
                <a:gridCol w="1186721"/>
                <a:gridCol w="1221832"/>
                <a:gridCol w="1145467"/>
                <a:gridCol w="1069103"/>
                <a:gridCol w="1145467"/>
              </a:tblGrid>
              <a:tr h="471712">
                <a:tc>
                  <a:txBody>
                    <a:bodyPr/>
                    <a:lstStyle/>
                    <a:p>
                      <a:pPr algn="ctr" latinLnBrk="1"/>
                      <a:endParaRPr lang="ko-KR" altLang="en-US" sz="1800" dirty="0"/>
                    </a:p>
                  </a:txBody>
                  <a:tcPr/>
                </a:tc>
                <a:tc>
                  <a:txBody>
                    <a:bodyPr/>
                    <a:lstStyle/>
                    <a:p>
                      <a:pPr algn="ctr" latinLnBrk="1"/>
                      <a:r>
                        <a:rPr lang="en-US" altLang="ja-JP" sz="1600" dirty="0" smtClean="0"/>
                        <a:t>2012</a:t>
                      </a:r>
                      <a:endParaRPr lang="ko-KR" altLang="en-US" sz="1600" dirty="0"/>
                    </a:p>
                  </a:txBody>
                  <a:tcPr/>
                </a:tc>
                <a:tc>
                  <a:txBody>
                    <a:bodyPr/>
                    <a:lstStyle/>
                    <a:p>
                      <a:pPr algn="ctr" latinLnBrk="1"/>
                      <a:r>
                        <a:rPr lang="en-US" altLang="ja-JP" sz="1600" dirty="0" smtClean="0"/>
                        <a:t>2013</a:t>
                      </a:r>
                      <a:endParaRPr lang="ko-KR" altLang="en-US" sz="1600" dirty="0"/>
                    </a:p>
                  </a:txBody>
                  <a:tcPr/>
                </a:tc>
                <a:tc>
                  <a:txBody>
                    <a:bodyPr/>
                    <a:lstStyle/>
                    <a:p>
                      <a:pPr algn="ctr" latinLnBrk="1"/>
                      <a:r>
                        <a:rPr lang="en-US" altLang="ja-JP" sz="1600" dirty="0" smtClean="0"/>
                        <a:t>2014</a:t>
                      </a:r>
                      <a:endParaRPr lang="ko-KR" altLang="en-US" sz="1600" dirty="0"/>
                    </a:p>
                  </a:txBody>
                  <a:tcPr/>
                </a:tc>
                <a:tc>
                  <a:txBody>
                    <a:bodyPr/>
                    <a:lstStyle/>
                    <a:p>
                      <a:pPr algn="ctr" latinLnBrk="1"/>
                      <a:r>
                        <a:rPr lang="en-US" altLang="ja-JP" sz="1600" dirty="0" smtClean="0"/>
                        <a:t>2015</a:t>
                      </a:r>
                      <a:endParaRPr lang="ko-KR" altLang="en-US" sz="1600" dirty="0"/>
                    </a:p>
                  </a:txBody>
                  <a:tcPr/>
                </a:tc>
                <a:tc>
                  <a:txBody>
                    <a:bodyPr/>
                    <a:lstStyle/>
                    <a:p>
                      <a:pPr algn="ctr" latinLnBrk="1"/>
                      <a:r>
                        <a:rPr lang="en-US" altLang="ko-KR" sz="1600" dirty="0" smtClean="0"/>
                        <a:t>2016</a:t>
                      </a:r>
                      <a:endParaRPr lang="ko-KR" altLang="en-US" sz="1600" dirty="0"/>
                    </a:p>
                  </a:txBody>
                  <a:tcPr/>
                </a:tc>
              </a:tr>
              <a:tr h="504021">
                <a:tc>
                  <a:txBody>
                    <a:bodyPr/>
                    <a:lstStyle/>
                    <a:p>
                      <a:pPr algn="ctr" latinLnBrk="1"/>
                      <a:r>
                        <a:rPr lang="ko-KR" altLang="en-US" sz="1800" dirty="0" smtClean="0">
                          <a:latin typeface="+mn-lt"/>
                        </a:rPr>
                        <a:t>의무공급발전량</a:t>
                      </a:r>
                      <a:r>
                        <a:rPr lang="ja-JP" altLang="en-US" sz="1800" dirty="0" smtClean="0">
                          <a:latin typeface="+mn-lt"/>
                        </a:rPr>
                        <a:t>（</a:t>
                      </a:r>
                      <a:r>
                        <a:rPr lang="en-US" altLang="ja-JP" sz="1800" dirty="0" err="1" smtClean="0">
                          <a:latin typeface="+mn-lt"/>
                        </a:rPr>
                        <a:t>GWh</a:t>
                      </a:r>
                      <a:r>
                        <a:rPr lang="ja-JP" altLang="en-US" sz="1800" dirty="0" smtClean="0">
                          <a:latin typeface="+mn-lt"/>
                        </a:rPr>
                        <a:t>）</a:t>
                      </a:r>
                      <a:endParaRPr lang="ko-KR" altLang="en-US" sz="1800" dirty="0">
                        <a:latin typeface="+mn-lt"/>
                      </a:endParaRPr>
                    </a:p>
                  </a:txBody>
                  <a:tcPr/>
                </a:tc>
                <a:tc>
                  <a:txBody>
                    <a:bodyPr/>
                    <a:lstStyle/>
                    <a:p>
                      <a:pPr algn="ctr" latinLnBrk="1"/>
                      <a:r>
                        <a:rPr lang="en-US" altLang="ja-JP" sz="2000" dirty="0" smtClean="0"/>
                        <a:t>276</a:t>
                      </a:r>
                      <a:endParaRPr lang="ko-KR" altLang="en-US" sz="2000" dirty="0"/>
                    </a:p>
                  </a:txBody>
                  <a:tcPr/>
                </a:tc>
                <a:tc>
                  <a:txBody>
                    <a:bodyPr/>
                    <a:lstStyle/>
                    <a:p>
                      <a:pPr algn="ctr" latinLnBrk="1"/>
                      <a:r>
                        <a:rPr lang="en-US" altLang="ko-KR" sz="2000" dirty="0" smtClean="0"/>
                        <a:t>723</a:t>
                      </a:r>
                      <a:endParaRPr lang="ko-KR" altLang="en-US" sz="2000" dirty="0"/>
                    </a:p>
                  </a:txBody>
                  <a:tcPr/>
                </a:tc>
                <a:tc>
                  <a:txBody>
                    <a:bodyPr/>
                    <a:lstStyle/>
                    <a:p>
                      <a:pPr algn="ctr" latinLnBrk="1"/>
                      <a:r>
                        <a:rPr lang="en-US" altLang="ko-KR" sz="2000" dirty="0" smtClean="0"/>
                        <a:t>1,156</a:t>
                      </a:r>
                      <a:endParaRPr lang="ko-KR" altLang="en-US" sz="2000" dirty="0"/>
                    </a:p>
                  </a:txBody>
                  <a:tcPr/>
                </a:tc>
                <a:tc>
                  <a:txBody>
                    <a:bodyPr/>
                    <a:lstStyle/>
                    <a:p>
                      <a:pPr algn="ctr" latinLnBrk="1"/>
                      <a:r>
                        <a:rPr lang="en-US" altLang="ko-KR" sz="2000" dirty="0" smtClean="0"/>
                        <a:t>1,577</a:t>
                      </a:r>
                      <a:endParaRPr lang="ko-KR" altLang="en-US" sz="2000" dirty="0"/>
                    </a:p>
                  </a:txBody>
                  <a:tcPr/>
                </a:tc>
                <a:tc>
                  <a:txBody>
                    <a:bodyPr/>
                    <a:lstStyle/>
                    <a:p>
                      <a:pPr algn="ctr" latinLnBrk="1"/>
                      <a:r>
                        <a:rPr lang="en-US" altLang="ko-KR" sz="2000" dirty="0" smtClean="0"/>
                        <a:t>1,577</a:t>
                      </a:r>
                      <a:endParaRPr lang="ko-KR" altLang="en-US" sz="2000" dirty="0"/>
                    </a:p>
                  </a:txBody>
                  <a:tcPr/>
                </a:tc>
              </a:tr>
              <a:tr h="504021">
                <a:tc>
                  <a:txBody>
                    <a:bodyPr/>
                    <a:lstStyle/>
                    <a:p>
                      <a:pPr algn="ctr" latinLnBrk="1"/>
                      <a:r>
                        <a:rPr lang="ko-KR" altLang="en-US" sz="1800" dirty="0" smtClean="0">
                          <a:latin typeface="+mn-lt"/>
                        </a:rPr>
                        <a:t>설비용량</a:t>
                      </a:r>
                      <a:r>
                        <a:rPr lang="ja-JP" altLang="en-US" sz="1800" dirty="0" smtClean="0">
                          <a:latin typeface="+mn-lt"/>
                        </a:rPr>
                        <a:t>（</a:t>
                      </a:r>
                      <a:r>
                        <a:rPr lang="en-US" altLang="ja-JP" sz="1800" dirty="0" smtClean="0">
                          <a:latin typeface="+mn-lt"/>
                        </a:rPr>
                        <a:t>MW</a:t>
                      </a:r>
                      <a:r>
                        <a:rPr lang="ja-JP" altLang="en-US" sz="1800" dirty="0" smtClean="0">
                          <a:latin typeface="+mn-lt"/>
                        </a:rPr>
                        <a:t>）*</a:t>
                      </a:r>
                      <a:endParaRPr lang="ko-KR" altLang="en-US" sz="1800" dirty="0">
                        <a:latin typeface="+mn-lt"/>
                      </a:endParaRPr>
                    </a:p>
                  </a:txBody>
                  <a:tcPr/>
                </a:tc>
                <a:tc>
                  <a:txBody>
                    <a:bodyPr/>
                    <a:lstStyle/>
                    <a:p>
                      <a:pPr algn="ctr" latinLnBrk="1"/>
                      <a:r>
                        <a:rPr lang="en-US" altLang="ja-JP" sz="2000" dirty="0" smtClean="0"/>
                        <a:t>220</a:t>
                      </a:r>
                      <a:endParaRPr lang="ko-KR" altLang="en-US" sz="2000" dirty="0"/>
                    </a:p>
                  </a:txBody>
                  <a:tcPr/>
                </a:tc>
                <a:tc>
                  <a:txBody>
                    <a:bodyPr/>
                    <a:lstStyle/>
                    <a:p>
                      <a:pPr algn="ctr" latinLnBrk="1"/>
                      <a:r>
                        <a:rPr lang="en-US" altLang="ja-JP" sz="2000" dirty="0" smtClean="0"/>
                        <a:t>330</a:t>
                      </a:r>
                      <a:endParaRPr lang="ko-KR" altLang="en-US" sz="2000" dirty="0"/>
                    </a:p>
                  </a:txBody>
                  <a:tcPr/>
                </a:tc>
                <a:tc>
                  <a:txBody>
                    <a:bodyPr/>
                    <a:lstStyle/>
                    <a:p>
                      <a:pPr algn="ctr" latinLnBrk="1"/>
                      <a:r>
                        <a:rPr lang="en-US" altLang="ko-KR" sz="2000" dirty="0" smtClean="0"/>
                        <a:t>330</a:t>
                      </a:r>
                      <a:endParaRPr lang="ko-KR" altLang="en-US" sz="2000" dirty="0"/>
                    </a:p>
                  </a:txBody>
                  <a:tcPr/>
                </a:tc>
                <a:tc>
                  <a:txBody>
                    <a:bodyPr/>
                    <a:lstStyle/>
                    <a:p>
                      <a:pPr algn="ctr" latinLnBrk="1"/>
                      <a:r>
                        <a:rPr lang="en-US" altLang="ko-KR" sz="2000" dirty="0" smtClean="0"/>
                        <a:t>320</a:t>
                      </a:r>
                      <a:endParaRPr lang="ko-KR" altLang="en-US" sz="2000" dirty="0"/>
                    </a:p>
                  </a:txBody>
                  <a:tcPr/>
                </a:tc>
                <a:tc>
                  <a:txBody>
                    <a:bodyPr/>
                    <a:lstStyle/>
                    <a:p>
                      <a:pPr algn="ctr" latinLnBrk="1"/>
                      <a:r>
                        <a:rPr lang="en-US" altLang="ko-KR" sz="2000" dirty="0" smtClean="0"/>
                        <a:t>320</a:t>
                      </a:r>
                      <a:endParaRPr lang="ko-KR" altLang="en-US" sz="2000" dirty="0"/>
                    </a:p>
                  </a:txBody>
                  <a:tcPr/>
                </a:tc>
              </a:tr>
            </a:tbl>
          </a:graphicData>
        </a:graphic>
      </p:graphicFrame>
      <p:sp>
        <p:nvSpPr>
          <p:cNvPr id="8" name="タイトル 1"/>
          <p:cNvSpPr txBox="1">
            <a:spLocks/>
          </p:cNvSpPr>
          <p:nvPr/>
        </p:nvSpPr>
        <p:spPr>
          <a:xfrm>
            <a:off x="110922" y="48182"/>
            <a:ext cx="8858280" cy="714380"/>
          </a:xfrm>
          <a:prstGeom prst="rect">
            <a:avLst/>
          </a:prstGeom>
        </p:spPr>
        <p:txBody>
          <a:bodyPr vert="horz" lIns="91440" tIns="45720" rIns="91440" bIns="45720" rtlCol="0" anchor="ctr">
            <a:normAutofit fontScale="97500"/>
          </a:bodyPr>
          <a:lstStyle/>
          <a:p>
            <a:pPr lvl="0" algn="ctr">
              <a:spcBef>
                <a:spcPct val="0"/>
              </a:spcBef>
              <a:defRPr/>
            </a:pPr>
            <a:r>
              <a:rPr lang="ko-KR" altLang="en-US" sz="2400" b="1" dirty="0" smtClean="0">
                <a:latin typeface="+mj-lt"/>
              </a:rPr>
              <a:t>도표</a:t>
            </a:r>
            <a:r>
              <a:rPr lang="en-US" altLang="ko-KR" sz="2400" b="1" dirty="0" smtClean="0">
                <a:latin typeface="+mj-lt"/>
              </a:rPr>
              <a:t>3.3</a:t>
            </a:r>
            <a:r>
              <a:rPr lang="ja-JP" altLang="en-US" sz="2400" b="1" dirty="0" smtClean="0">
                <a:latin typeface="+mj-lt"/>
              </a:rPr>
              <a:t>　</a:t>
            </a:r>
            <a:r>
              <a:rPr lang="ko-KR" altLang="en-US" sz="2400" b="1" dirty="0" smtClean="0">
                <a:latin typeface="+mj-lt"/>
              </a:rPr>
              <a:t>재생가능에너지 의무공급목표</a:t>
            </a:r>
            <a:endParaRPr kumimoji="1" lang="ja-JP" altLang="en-US"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タイトル 1"/>
          <p:cNvSpPr txBox="1">
            <a:spLocks/>
          </p:cNvSpPr>
          <p:nvPr/>
        </p:nvSpPr>
        <p:spPr>
          <a:xfrm>
            <a:off x="325220" y="5824276"/>
            <a:ext cx="8712572" cy="868346"/>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1" lang="en-US" altLang="ja-JP" sz="1600" b="0" i="0" u="none" strike="noStrike" kern="1200" cap="none" spc="0" normalizeH="0" baseline="0" noProof="0" dirty="0" smtClean="0">
              <a:ln>
                <a:noFill/>
              </a:ln>
              <a:solidFill>
                <a:schemeClr val="tx1"/>
              </a:solidFill>
              <a:effectLst/>
              <a:uLnTx/>
              <a:uFillTx/>
              <a:ea typeface="+mj-ea"/>
              <a:cs typeface="+mj-cs"/>
            </a:endParaRPr>
          </a:p>
        </p:txBody>
      </p:sp>
      <p:sp>
        <p:nvSpPr>
          <p:cNvPr id="2" name="テキスト ボックス 1"/>
          <p:cNvSpPr txBox="1"/>
          <p:nvPr/>
        </p:nvSpPr>
        <p:spPr>
          <a:xfrm>
            <a:off x="205124" y="2375542"/>
            <a:ext cx="8459367" cy="923330"/>
          </a:xfrm>
          <a:prstGeom prst="rect">
            <a:avLst/>
          </a:prstGeom>
          <a:noFill/>
        </p:spPr>
        <p:txBody>
          <a:bodyPr wrap="none" rtlCol="0">
            <a:spAutoFit/>
          </a:bodyPr>
          <a:lstStyle/>
          <a:p>
            <a:r>
              <a:rPr lang="ko-KR" altLang="en-US" dirty="0"/>
              <a:t>주</a:t>
            </a:r>
            <a:r>
              <a:rPr lang="en-US" altLang="ko-KR" dirty="0"/>
              <a:t>:</a:t>
            </a:r>
            <a:r>
              <a:rPr lang="ko-KR" altLang="en-US" dirty="0"/>
              <a:t>의무공급율은</a:t>
            </a:r>
            <a:r>
              <a:rPr lang="en-US" altLang="ko-KR" dirty="0"/>
              <a:t>, </a:t>
            </a:r>
            <a:r>
              <a:rPr lang="ko-KR" altLang="en-US" dirty="0"/>
              <a:t>발전 설비 </a:t>
            </a:r>
            <a:r>
              <a:rPr lang="en-US" altLang="ko-KR" dirty="0"/>
              <a:t>500MW</a:t>
            </a:r>
            <a:r>
              <a:rPr lang="ko-KR" altLang="en-US" dirty="0"/>
              <a:t>이상을 보유하고 있는 발전 사업자가 생산하는 </a:t>
            </a:r>
            <a:endParaRPr lang="en-US" altLang="ko-KR" dirty="0" smtClean="0"/>
          </a:p>
          <a:p>
            <a:r>
              <a:rPr lang="en-US" altLang="ko-KR" dirty="0"/>
              <a:t> </a:t>
            </a:r>
            <a:r>
              <a:rPr lang="en-US" altLang="ko-KR" dirty="0" smtClean="0"/>
              <a:t>     </a:t>
            </a:r>
            <a:r>
              <a:rPr lang="ko-KR" altLang="en-US" dirty="0" smtClean="0"/>
              <a:t>총발전량 중에서 </a:t>
            </a:r>
            <a:r>
              <a:rPr lang="ko-KR" altLang="en-US" dirty="0"/>
              <a:t>공급 해야 </a:t>
            </a:r>
            <a:r>
              <a:rPr lang="ko-KR" altLang="en-US" dirty="0" smtClean="0"/>
              <a:t>하는 </a:t>
            </a:r>
            <a:r>
              <a:rPr lang="ko-KR" altLang="en-US" dirty="0"/>
              <a:t>재생가능에너지 발전량의 </a:t>
            </a:r>
            <a:r>
              <a:rPr lang="ko-KR" altLang="en-US" dirty="0" smtClean="0"/>
              <a:t>비율</a:t>
            </a:r>
            <a:r>
              <a:rPr lang="en-US" altLang="ko-KR" dirty="0" smtClean="0"/>
              <a:t>. </a:t>
            </a:r>
            <a:endParaRPr lang="en-US" altLang="ko-KR" dirty="0"/>
          </a:p>
          <a:p>
            <a:r>
              <a:rPr lang="ko-KR" altLang="en-US" dirty="0" smtClean="0"/>
              <a:t>      그리고</a:t>
            </a:r>
            <a:r>
              <a:rPr lang="en-US" altLang="ko-KR" dirty="0"/>
              <a:t>, 2013</a:t>
            </a:r>
            <a:r>
              <a:rPr lang="ko-KR" altLang="en-US" dirty="0"/>
              <a:t>년의 </a:t>
            </a:r>
            <a:r>
              <a:rPr lang="ko-KR" altLang="en-US" dirty="0" smtClean="0"/>
              <a:t>의무공급량은</a:t>
            </a:r>
            <a:r>
              <a:rPr lang="en-US" altLang="ko-KR" dirty="0" smtClean="0"/>
              <a:t> </a:t>
            </a:r>
            <a:r>
              <a:rPr lang="en-US" altLang="ko-KR" dirty="0"/>
              <a:t>9, 120GWh</a:t>
            </a:r>
            <a:r>
              <a:rPr lang="ko-KR" altLang="en-US" dirty="0" smtClean="0"/>
              <a:t>이었슴</a:t>
            </a:r>
            <a:r>
              <a:rPr lang="en-US" altLang="ko-KR" dirty="0" smtClean="0"/>
              <a:t>. </a:t>
            </a:r>
            <a:endParaRPr kumimoji="1" lang="ja-JP" altLang="en-US" dirty="0"/>
          </a:p>
        </p:txBody>
      </p:sp>
      <p:sp>
        <p:nvSpPr>
          <p:cNvPr id="10" name="タイトル 1"/>
          <p:cNvSpPr txBox="1">
            <a:spLocks/>
          </p:cNvSpPr>
          <p:nvPr/>
        </p:nvSpPr>
        <p:spPr>
          <a:xfrm>
            <a:off x="190814" y="3668245"/>
            <a:ext cx="8858280" cy="714380"/>
          </a:xfrm>
          <a:prstGeom prst="rect">
            <a:avLst/>
          </a:prstGeom>
        </p:spPr>
        <p:txBody>
          <a:bodyPr vert="horz" lIns="91440" tIns="45720" rIns="91440" bIns="45720" rtlCol="0" anchor="ctr">
            <a:normAutofit fontScale="97500"/>
          </a:bodyPr>
          <a:lstStyle/>
          <a:p>
            <a:pPr lvl="0" algn="ctr">
              <a:spcBef>
                <a:spcPct val="0"/>
              </a:spcBef>
              <a:defRPr/>
            </a:pPr>
            <a:r>
              <a:rPr lang="ko-KR" altLang="en-US" sz="2400" b="1" dirty="0" smtClean="0">
                <a:latin typeface="+mj-lt"/>
              </a:rPr>
              <a:t>도표</a:t>
            </a:r>
            <a:r>
              <a:rPr lang="en-US" altLang="ko-KR" sz="2400" b="1" dirty="0" smtClean="0">
                <a:latin typeface="+mj-lt"/>
              </a:rPr>
              <a:t>3.4</a:t>
            </a:r>
            <a:r>
              <a:rPr lang="ja-JP" altLang="en-US" sz="2400" b="1" dirty="0" smtClean="0">
                <a:latin typeface="+mj-lt"/>
              </a:rPr>
              <a:t>　</a:t>
            </a:r>
            <a:r>
              <a:rPr lang="ko-KR" altLang="en-US" sz="2400" b="1" dirty="0" smtClean="0">
                <a:latin typeface="+mj-lt"/>
              </a:rPr>
              <a:t>태양광발전 특별의무공급목표</a:t>
            </a:r>
            <a:endParaRPr kumimoji="1" lang="ja-JP" altLang="en-US"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タイトル 1"/>
          <p:cNvSpPr txBox="1">
            <a:spLocks/>
          </p:cNvSpPr>
          <p:nvPr/>
        </p:nvSpPr>
        <p:spPr>
          <a:xfrm>
            <a:off x="431428" y="5977976"/>
            <a:ext cx="8712572" cy="868346"/>
          </a:xfrm>
          <a:prstGeom prst="rect">
            <a:avLst/>
          </a:prstGeom>
        </p:spPr>
        <p:txBody>
          <a:bodyPr vert="horz" lIns="91440" tIns="45720" rIns="91440" bIns="45720" rtlCol="0" anchor="ctr">
            <a:normAutofit fontScale="9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en-US" altLang="ja-JP" sz="1600" b="0" i="0" u="none" strike="noStrike" kern="1200" cap="none" spc="0" normalizeH="0" baseline="0" noProof="0" dirty="0" smtClean="0">
                <a:ln>
                  <a:noFill/>
                </a:ln>
                <a:solidFill>
                  <a:schemeClr val="tx1"/>
                </a:solidFill>
                <a:effectLst/>
                <a:uLnTx/>
                <a:uFillTx/>
                <a:ea typeface="+mj-ea"/>
                <a:cs typeface="+mj-cs"/>
              </a:rPr>
              <a:t>Note: </a:t>
            </a:r>
            <a:r>
              <a:rPr lang="en-US" altLang="ja-JP" sz="1600" dirty="0">
                <a:solidFill>
                  <a:srgbClr val="FF0000"/>
                </a:solidFill>
                <a:ea typeface="+mj-ea"/>
                <a:cs typeface="+mj-cs"/>
              </a:rPr>
              <a:t>P</a:t>
            </a:r>
            <a:r>
              <a:rPr kumimoji="1" lang="en-US" altLang="ja-JP" sz="1600" b="0" i="0" u="none" strike="noStrike" kern="1200" cap="none" spc="0" normalizeH="0" baseline="0" noProof="0" dirty="0" err="1" smtClean="0">
                <a:ln>
                  <a:noFill/>
                </a:ln>
                <a:solidFill>
                  <a:srgbClr val="FF0000"/>
                </a:solidFill>
                <a:effectLst/>
                <a:uLnTx/>
                <a:uFillTx/>
                <a:ea typeface="+mj-ea"/>
                <a:cs typeface="+mj-cs"/>
              </a:rPr>
              <a:t>ower</a:t>
            </a:r>
            <a:r>
              <a:rPr kumimoji="1" lang="en-US" altLang="ja-JP" sz="1600" b="0" i="0" u="none" strike="noStrike" kern="1200" cap="none" spc="0" normalizeH="0" baseline="0" noProof="0" dirty="0" smtClean="0">
                <a:ln>
                  <a:noFill/>
                </a:ln>
                <a:solidFill>
                  <a:srgbClr val="FF0000"/>
                </a:solidFill>
                <a:effectLst/>
                <a:uLnTx/>
                <a:uFillTx/>
                <a:ea typeface="+mj-ea"/>
                <a:cs typeface="+mj-cs"/>
              </a:rPr>
              <a:t> companies</a:t>
            </a:r>
            <a:r>
              <a:rPr kumimoji="1" lang="en-US" altLang="ja-JP" sz="1600" b="0" i="0" u="none" strike="noStrike" kern="1200" cap="none" spc="0" normalizeH="0" noProof="0" dirty="0" smtClean="0">
                <a:ln>
                  <a:noFill/>
                </a:ln>
                <a:solidFill>
                  <a:srgbClr val="FF0000"/>
                </a:solidFill>
                <a:effectLst/>
                <a:uLnTx/>
                <a:uFillTx/>
                <a:ea typeface="+mj-ea"/>
                <a:cs typeface="+mj-cs"/>
              </a:rPr>
              <a:t> which have  5GW capacity should purchase more than 50% of extraordinary obligation supply </a:t>
            </a:r>
          </a:p>
          <a:p>
            <a:pPr marL="0" marR="0" lvl="0" indent="0" defTabSz="914400" rtl="0" eaLnBrk="1" fontAlgn="auto" latinLnBrk="0" hangingPunct="1">
              <a:lnSpc>
                <a:spcPct val="100000"/>
              </a:lnSpc>
              <a:spcBef>
                <a:spcPct val="0"/>
              </a:spcBef>
              <a:spcAft>
                <a:spcPts val="0"/>
              </a:spcAft>
              <a:buClrTx/>
              <a:buSzTx/>
              <a:buFontTx/>
              <a:buNone/>
              <a:tabLst/>
              <a:defRPr/>
            </a:pPr>
            <a:r>
              <a:rPr lang="en-US" altLang="ja-JP" sz="1600" dirty="0">
                <a:solidFill>
                  <a:srgbClr val="FF0000"/>
                </a:solidFill>
                <a:ea typeface="+mj-ea"/>
                <a:cs typeface="+mj-cs"/>
              </a:rPr>
              <a:t> </a:t>
            </a:r>
            <a:r>
              <a:rPr lang="en-US" altLang="ja-JP" sz="1600" dirty="0" smtClean="0">
                <a:solidFill>
                  <a:srgbClr val="FF0000"/>
                </a:solidFill>
                <a:ea typeface="+mj-ea"/>
                <a:cs typeface="+mj-cs"/>
              </a:rPr>
              <a:t>           </a:t>
            </a:r>
            <a:r>
              <a:rPr kumimoji="1" lang="en-US" altLang="ja-JP" sz="1600" b="0" i="0" u="none" strike="noStrike" kern="1200" cap="none" spc="0" normalizeH="0" noProof="0" dirty="0" smtClean="0">
                <a:ln>
                  <a:noFill/>
                </a:ln>
                <a:solidFill>
                  <a:srgbClr val="FF0000"/>
                </a:solidFill>
                <a:effectLst/>
                <a:uLnTx/>
                <a:uFillTx/>
                <a:ea typeface="+mj-ea"/>
                <a:cs typeface="+mj-cs"/>
              </a:rPr>
              <a:t>target for solar PV from the generators under 5 GW by long term contract over 12 years.  </a:t>
            </a:r>
          </a:p>
          <a:p>
            <a:pPr lvl="0">
              <a:spcBef>
                <a:spcPct val="0"/>
              </a:spcBef>
              <a:defRPr/>
            </a:pPr>
            <a:r>
              <a:rPr kumimoji="1" lang="en-US" altLang="ja-JP" sz="1600" b="0" i="0" u="none" strike="noStrike" kern="1200" cap="none" spc="0" normalizeH="0" noProof="0" dirty="0" smtClean="0">
                <a:ln>
                  <a:noFill/>
                </a:ln>
                <a:solidFill>
                  <a:schemeClr val="tx1"/>
                </a:solidFill>
                <a:effectLst/>
                <a:uLnTx/>
                <a:uFillTx/>
                <a:ea typeface="+mj-ea"/>
                <a:cs typeface="+mj-cs"/>
              </a:rPr>
              <a:t>Source:  </a:t>
            </a:r>
            <a:r>
              <a:rPr lang="en-US" sz="1600" dirty="0" smtClean="0"/>
              <a:t>Ministry of Trade, Industry and Energy</a:t>
            </a:r>
            <a:r>
              <a:rPr lang="ja-JP" altLang="en-US" sz="1600" dirty="0" smtClean="0"/>
              <a:t>（</a:t>
            </a:r>
            <a:r>
              <a:rPr lang="en-US" altLang="ja-JP" sz="1600" dirty="0" smtClean="0"/>
              <a:t>2014</a:t>
            </a:r>
            <a:r>
              <a:rPr lang="ja-JP" altLang="en-US" sz="1600" dirty="0" smtClean="0"/>
              <a:t>）</a:t>
            </a:r>
            <a:endParaRPr kumimoji="1" lang="en-US" altLang="ja-JP" sz="1600" b="0" i="0" u="none" strike="noStrike" kern="1200" cap="none" spc="0" normalizeH="0" baseline="0" noProof="0" dirty="0" smtClean="0">
              <a:ln>
                <a:noFill/>
              </a:ln>
              <a:solidFill>
                <a:schemeClr val="tx1"/>
              </a:solidFill>
              <a:effectLst/>
              <a:uLnTx/>
              <a:uFillTx/>
              <a:ea typeface="+mj-ea"/>
              <a:cs typeface="+mj-cs"/>
            </a:endParaRPr>
          </a:p>
        </p:txBody>
      </p:sp>
      <p:sp>
        <p:nvSpPr>
          <p:cNvPr id="7" name="正方形/長方形 6"/>
          <p:cNvSpPr/>
          <p:nvPr/>
        </p:nvSpPr>
        <p:spPr>
          <a:xfrm>
            <a:off x="230793" y="3252726"/>
            <a:ext cx="6174432" cy="369332"/>
          </a:xfrm>
          <a:prstGeom prst="rect">
            <a:avLst/>
          </a:prstGeom>
        </p:spPr>
        <p:txBody>
          <a:bodyPr wrap="square">
            <a:spAutoFit/>
          </a:bodyPr>
          <a:lstStyle/>
          <a:p>
            <a:pPr lvl="0">
              <a:spcBef>
                <a:spcPct val="0"/>
              </a:spcBef>
              <a:defRPr/>
            </a:pPr>
            <a:r>
              <a:rPr lang="en-US" altLang="ja-JP" dirty="0"/>
              <a:t>Source:  Ministry of Trade, Industry and Energy</a:t>
            </a:r>
            <a:r>
              <a:rPr lang="ja-JP" altLang="en-US" dirty="0"/>
              <a:t>（</a:t>
            </a:r>
            <a:r>
              <a:rPr lang="en-US" altLang="ja-JP" dirty="0"/>
              <a:t>2014</a:t>
            </a:r>
            <a:r>
              <a:rPr lang="ja-JP" altLang="en-US" dirty="0"/>
              <a:t>）</a:t>
            </a:r>
            <a:endParaRPr lang="en-US" altLang="ja-JP" dirty="0"/>
          </a:p>
        </p:txBody>
      </p:sp>
    </p:spTree>
    <p:extLst>
      <p:ext uri="{BB962C8B-B14F-4D97-AF65-F5344CB8AC3E}">
        <p14:creationId xmlns:p14="http://schemas.microsoft.com/office/powerpoint/2010/main" val="1883017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550910075"/>
              </p:ext>
            </p:extLst>
          </p:nvPr>
        </p:nvGraphicFramePr>
        <p:xfrm>
          <a:off x="215010" y="692696"/>
          <a:ext cx="8928990" cy="5265956"/>
        </p:xfrm>
        <a:graphic>
          <a:graphicData uri="http://schemas.openxmlformats.org/drawingml/2006/table">
            <a:tbl>
              <a:tblPr firstRow="1" firstCol="1" bandRow="1">
                <a:tableStyleId>{5C22544A-7EE6-4342-B048-85BDC9FD1C3A}</a:tableStyleId>
              </a:tblPr>
              <a:tblGrid>
                <a:gridCol w="1190532"/>
                <a:gridCol w="1339348"/>
                <a:gridCol w="2455472"/>
                <a:gridCol w="2083431"/>
                <a:gridCol w="1860207"/>
              </a:tblGrid>
              <a:tr h="504056">
                <a:tc rowSpan="2">
                  <a:txBody>
                    <a:bodyPr/>
                    <a:lstStyle/>
                    <a:p>
                      <a:pPr algn="l">
                        <a:spcAft>
                          <a:spcPts val="0"/>
                        </a:spcAft>
                      </a:pPr>
                      <a:r>
                        <a:rPr lang="en-GB" sz="1800" kern="100" dirty="0">
                          <a:effectLst/>
                        </a:rPr>
                        <a:t> </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rowSpan="2">
                  <a:txBody>
                    <a:bodyPr/>
                    <a:lstStyle/>
                    <a:p>
                      <a:pPr algn="l">
                        <a:spcAft>
                          <a:spcPts val="0"/>
                        </a:spcAft>
                      </a:pPr>
                      <a:r>
                        <a:rPr lang="ja-JP" altLang="en-US" sz="1800" kern="100" dirty="0" smtClean="0">
                          <a:effectLst/>
                        </a:rPr>
                        <a:t>　</a:t>
                      </a:r>
                      <a:r>
                        <a:rPr lang="en-GB" sz="1800" kern="100" dirty="0">
                          <a:effectLst/>
                        </a:rPr>
                        <a:t> </a:t>
                      </a:r>
                      <a:r>
                        <a:rPr lang="en-US" altLang="ja-JP" sz="1800" kern="100" dirty="0" smtClean="0">
                          <a:effectLst/>
                        </a:rPr>
                        <a:t>REC</a:t>
                      </a:r>
                    </a:p>
                    <a:p>
                      <a:pPr algn="l">
                        <a:spcAft>
                          <a:spcPts val="0"/>
                        </a:spcAft>
                      </a:pPr>
                      <a:r>
                        <a:rPr lang="ko-KR" altLang="en-US" sz="1800" kern="100" dirty="0" smtClean="0">
                          <a:effectLst/>
                          <a:latin typeface="+mn-lt"/>
                          <a:ea typeface="+mn-ea"/>
                          <a:cs typeface="+mn-cs"/>
                        </a:rPr>
                        <a:t>가중치</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3">
                  <a:txBody>
                    <a:bodyPr/>
                    <a:lstStyle/>
                    <a:p>
                      <a:pPr algn="l">
                        <a:spcAft>
                          <a:spcPts val="0"/>
                        </a:spcAft>
                      </a:pPr>
                      <a:r>
                        <a:rPr lang="en-GB" sz="1800" kern="100" dirty="0">
                          <a:effectLst/>
                        </a:rPr>
                        <a:t> </a:t>
                      </a:r>
                      <a:r>
                        <a:rPr lang="ja-JP" altLang="en-US" sz="1800" kern="100" dirty="0" smtClean="0">
                          <a:effectLst/>
                        </a:rPr>
                        <a:t>　　　　　　　　</a:t>
                      </a:r>
                      <a:r>
                        <a:rPr lang="ko-KR" altLang="en-US" sz="1800" kern="100" dirty="0" smtClean="0">
                          <a:effectLst/>
                        </a:rPr>
                        <a:t>대상에너지 및 기준</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r>
              <a:tr h="445140">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en-GB" sz="1800" kern="100" dirty="0">
                          <a:effectLst/>
                        </a:rPr>
                        <a:t> </a:t>
                      </a:r>
                      <a:r>
                        <a:rPr lang="ja-JP" altLang="en-US" sz="1800" kern="100" dirty="0" smtClean="0">
                          <a:effectLst/>
                        </a:rPr>
                        <a:t>　　　　</a:t>
                      </a:r>
                      <a:r>
                        <a:rPr lang="ko-KR" altLang="en-US" sz="1800" kern="100" dirty="0" smtClean="0">
                          <a:effectLst/>
                        </a:rPr>
                        <a:t>설치유형</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l">
                        <a:spcAft>
                          <a:spcPts val="0"/>
                        </a:spcAft>
                      </a:pPr>
                      <a:r>
                        <a:rPr lang="ja-JP" altLang="en-US" sz="1800" kern="100" dirty="0" smtClean="0">
                          <a:effectLst/>
                        </a:rPr>
                        <a:t>　　　</a:t>
                      </a:r>
                      <a:r>
                        <a:rPr lang="ko-KR" altLang="en-US" sz="1800" kern="100" dirty="0" smtClean="0">
                          <a:effectLst/>
                        </a:rPr>
                        <a:t>지목유형</a:t>
                      </a:r>
                      <a:r>
                        <a:rPr lang="en-GB" sz="1800" kern="100" dirty="0">
                          <a:effectLst/>
                        </a:rPr>
                        <a:t> </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GB" sz="1800" kern="100" dirty="0">
                          <a:effectLst/>
                        </a:rPr>
                        <a:t> </a:t>
                      </a:r>
                      <a:r>
                        <a:rPr lang="ja-JP" altLang="en-US" sz="1800" kern="100" dirty="0" smtClean="0">
                          <a:effectLst/>
                        </a:rPr>
                        <a:t>　　　</a:t>
                      </a:r>
                      <a:r>
                        <a:rPr lang="ko-KR" altLang="en-US" sz="1800" kern="100" dirty="0" smtClean="0">
                          <a:effectLst/>
                        </a:rPr>
                        <a:t>용량</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45140">
                <a:tc rowSpan="4">
                  <a:txBody>
                    <a:bodyPr/>
                    <a:lstStyle/>
                    <a:p>
                      <a:pPr algn="l">
                        <a:spcAft>
                          <a:spcPts val="0"/>
                        </a:spcAft>
                      </a:pPr>
                      <a:r>
                        <a:rPr lang="en-GB" sz="1800" kern="100" dirty="0">
                          <a:effectLst/>
                        </a:rPr>
                        <a:t> </a:t>
                      </a:r>
                      <a:endParaRPr lang="en-GB" sz="1800" kern="100" dirty="0" smtClean="0">
                        <a:effectLst/>
                      </a:endParaRPr>
                    </a:p>
                    <a:p>
                      <a:pPr algn="l">
                        <a:spcAft>
                          <a:spcPts val="0"/>
                        </a:spcAft>
                      </a:pPr>
                      <a:endParaRPr lang="en-GB" altLang="ja-JP" sz="1800" kern="100" dirty="0" smtClean="0">
                        <a:effectLst/>
                      </a:endParaRPr>
                    </a:p>
                    <a:p>
                      <a:pPr algn="l">
                        <a:spcAft>
                          <a:spcPts val="0"/>
                        </a:spcAft>
                      </a:pPr>
                      <a:endParaRPr lang="en-GB" altLang="ja-JP" sz="1800" kern="100" dirty="0" smtClean="0">
                        <a:effectLst/>
                      </a:endParaRPr>
                    </a:p>
                    <a:p>
                      <a:pPr algn="l">
                        <a:spcAft>
                          <a:spcPts val="0"/>
                        </a:spcAft>
                      </a:pPr>
                      <a:r>
                        <a:rPr lang="ko-KR" altLang="en-US" sz="1800" kern="100" dirty="0" smtClean="0">
                          <a:effectLst/>
                          <a:latin typeface="+mn-lt"/>
                          <a:ea typeface="+mn-ea"/>
                          <a:cs typeface="+mn-cs"/>
                        </a:rPr>
                        <a:t>태양광</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2000" kern="100" dirty="0">
                          <a:effectLst/>
                        </a:rPr>
                        <a:t> </a:t>
                      </a:r>
                      <a:r>
                        <a:rPr lang="en-US" altLang="ja-JP" sz="2000" kern="100" dirty="0" smtClean="0">
                          <a:effectLst/>
                        </a:rPr>
                        <a:t>0.7</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rowSpan="3">
                  <a:txBody>
                    <a:bodyPr/>
                    <a:lstStyle/>
                    <a:p>
                      <a:pPr algn="l">
                        <a:spcAft>
                          <a:spcPts val="0"/>
                        </a:spcAft>
                      </a:pPr>
                      <a:r>
                        <a:rPr lang="en-GB" sz="1800" kern="100" dirty="0">
                          <a:effectLst/>
                        </a:rPr>
                        <a:t> </a:t>
                      </a:r>
                      <a:endParaRPr lang="en-GB" sz="1800" kern="100" dirty="0" smtClean="0">
                        <a:effectLst/>
                      </a:endParaRPr>
                    </a:p>
                    <a:p>
                      <a:pPr algn="l">
                        <a:spcAft>
                          <a:spcPts val="0"/>
                        </a:spcAft>
                      </a:pPr>
                      <a:r>
                        <a:rPr lang="ko-KR" altLang="en-US" sz="1800" kern="100" dirty="0" smtClean="0">
                          <a:effectLst/>
                        </a:rPr>
                        <a:t>기존시설물을 이용하지 않을 경우</a:t>
                      </a:r>
                      <a:endParaRPr lang="en-GB" sz="1800" kern="100" dirty="0" smtClean="0">
                        <a:effectLst/>
                      </a:endParaRPr>
                    </a:p>
                  </a:txBody>
                  <a:tcPr marL="68580" marR="68580" marT="0" marB="0"/>
                </a:tc>
                <a:tc gridSpan="2">
                  <a:txBody>
                    <a:bodyPr/>
                    <a:lstStyle/>
                    <a:p>
                      <a:pPr algn="l">
                        <a:spcAft>
                          <a:spcPts val="0"/>
                        </a:spcAft>
                      </a:pPr>
                      <a:r>
                        <a:rPr lang="en-GB" sz="1800" kern="100" dirty="0">
                          <a:effectLst/>
                        </a:rPr>
                        <a:t> </a:t>
                      </a:r>
                      <a:r>
                        <a:rPr lang="ko-KR" altLang="en-US" sz="1800" kern="100" dirty="0" smtClean="0">
                          <a:effectLst/>
                        </a:rPr>
                        <a:t>밭</a:t>
                      </a:r>
                      <a:r>
                        <a:rPr lang="en-US" altLang="ko-KR" sz="1800" kern="100" dirty="0" smtClean="0">
                          <a:effectLst/>
                        </a:rPr>
                        <a:t>, </a:t>
                      </a:r>
                      <a:r>
                        <a:rPr lang="ko-KR" altLang="en-US" sz="1800" kern="100" dirty="0" smtClean="0">
                          <a:effectLst/>
                        </a:rPr>
                        <a:t>논</a:t>
                      </a:r>
                      <a:r>
                        <a:rPr lang="en-US" altLang="ko-KR" sz="1800" kern="100" dirty="0" smtClean="0">
                          <a:effectLst/>
                        </a:rPr>
                        <a:t>, </a:t>
                      </a:r>
                      <a:r>
                        <a:rPr lang="ko-KR" altLang="en-US" sz="1800" kern="100" dirty="0" smtClean="0">
                          <a:effectLst/>
                        </a:rPr>
                        <a:t>농원</a:t>
                      </a:r>
                      <a:r>
                        <a:rPr lang="en-US" altLang="ko-KR" sz="1800" kern="100" dirty="0" smtClean="0">
                          <a:effectLst/>
                        </a:rPr>
                        <a:t>, </a:t>
                      </a:r>
                      <a:r>
                        <a:rPr lang="ko-KR" altLang="en-US" sz="1800" kern="100" dirty="0" smtClean="0">
                          <a:effectLst/>
                        </a:rPr>
                        <a:t>목장용지</a:t>
                      </a:r>
                      <a:r>
                        <a:rPr lang="en-US" altLang="ko-KR" sz="1800" kern="100" dirty="0" smtClean="0">
                          <a:effectLst/>
                        </a:rPr>
                        <a:t>, </a:t>
                      </a:r>
                      <a:r>
                        <a:rPr lang="ko-KR" altLang="en-US" sz="1800" kern="100" dirty="0" smtClean="0">
                          <a:effectLst/>
                        </a:rPr>
                        <a:t>임야</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r>
              <a:tr h="445140">
                <a:tc vMerge="1">
                  <a:txBody>
                    <a:bodyPr/>
                    <a:lstStyle/>
                    <a:p>
                      <a:endParaRPr kumimoji="1" lang="ja-JP" altLang="en-US"/>
                    </a:p>
                  </a:txBody>
                  <a:tcPr/>
                </a:tc>
                <a:tc>
                  <a:txBody>
                    <a:bodyPr/>
                    <a:lstStyle/>
                    <a:p>
                      <a:pPr algn="ctr">
                        <a:spcAft>
                          <a:spcPts val="0"/>
                        </a:spcAft>
                      </a:pPr>
                      <a:r>
                        <a:rPr lang="en-GB" sz="2000" kern="100" dirty="0">
                          <a:effectLst/>
                        </a:rPr>
                        <a:t> </a:t>
                      </a:r>
                      <a:r>
                        <a:rPr lang="en-US" altLang="ja-JP" sz="2000" kern="100" dirty="0" smtClean="0">
                          <a:effectLst/>
                        </a:rPr>
                        <a:t>1.0</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vMerge="1">
                  <a:txBody>
                    <a:bodyPr/>
                    <a:lstStyle/>
                    <a:p>
                      <a:endParaRPr kumimoji="1" lang="ja-JP" altLang="en-US"/>
                    </a:p>
                  </a:txBody>
                  <a:tcPr/>
                </a:tc>
                <a:tc rowSpan="2">
                  <a:txBody>
                    <a:bodyPr/>
                    <a:lstStyle/>
                    <a:p>
                      <a:pPr algn="l">
                        <a:spcAft>
                          <a:spcPts val="0"/>
                        </a:spcAft>
                      </a:pPr>
                      <a:r>
                        <a:rPr lang="en-GB" sz="1800" kern="100" dirty="0">
                          <a:effectLst/>
                        </a:rPr>
                        <a:t> </a:t>
                      </a:r>
                      <a:endParaRPr lang="en-GB" sz="1800" kern="100" dirty="0" smtClean="0">
                        <a:effectLst/>
                      </a:endParaRPr>
                    </a:p>
                    <a:p>
                      <a:pPr algn="l">
                        <a:spcAft>
                          <a:spcPts val="0"/>
                        </a:spcAft>
                      </a:pPr>
                      <a:r>
                        <a:rPr lang="ko-KR" altLang="en-US" sz="1800" kern="100" dirty="0" smtClean="0">
                          <a:effectLst/>
                        </a:rPr>
                        <a:t>상기외의 지목</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altLang="ja-JP" sz="1800" kern="100" dirty="0" smtClean="0">
                          <a:effectLst/>
                        </a:rPr>
                        <a:t>30kW</a:t>
                      </a:r>
                      <a:r>
                        <a:rPr lang="ko-KR" altLang="en-US" sz="1800" kern="100" dirty="0" smtClean="0">
                          <a:effectLst/>
                        </a:rPr>
                        <a:t>초과</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45140">
                <a:tc vMerge="1">
                  <a:txBody>
                    <a:bodyPr/>
                    <a:lstStyle/>
                    <a:p>
                      <a:endParaRPr kumimoji="1" lang="ja-JP" altLang="en-US"/>
                    </a:p>
                  </a:txBody>
                  <a:tcPr/>
                </a:tc>
                <a:tc>
                  <a:txBody>
                    <a:bodyPr/>
                    <a:lstStyle/>
                    <a:p>
                      <a:pPr algn="ctr">
                        <a:spcAft>
                          <a:spcPts val="0"/>
                        </a:spcAft>
                      </a:pPr>
                      <a:r>
                        <a:rPr lang="en-GB" sz="2000" kern="100" dirty="0">
                          <a:effectLst/>
                        </a:rPr>
                        <a:t> </a:t>
                      </a:r>
                      <a:r>
                        <a:rPr lang="en-US" altLang="ja-JP" sz="2000" kern="100" dirty="0" smtClean="0">
                          <a:effectLst/>
                        </a:rPr>
                        <a:t>1.2</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en-GB" sz="1800" kern="100" dirty="0">
                          <a:effectLst/>
                        </a:rPr>
                        <a:t> </a:t>
                      </a:r>
                      <a:r>
                        <a:rPr lang="en-US" altLang="ja-JP" sz="1800" kern="100" dirty="0" smtClean="0">
                          <a:solidFill>
                            <a:srgbClr val="FF0000"/>
                          </a:solidFill>
                          <a:effectLst/>
                        </a:rPr>
                        <a:t>30kW</a:t>
                      </a:r>
                      <a:r>
                        <a:rPr lang="ko-KR" altLang="en-US" sz="1800" kern="100" dirty="0" smtClean="0">
                          <a:solidFill>
                            <a:srgbClr val="FF0000"/>
                          </a:solidFill>
                          <a:effectLst/>
                        </a:rPr>
                        <a:t>이하</a:t>
                      </a:r>
                      <a:endParaRPr lang="ja-JP" sz="18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r>
              <a:tr h="445140">
                <a:tc vMerge="1">
                  <a:txBody>
                    <a:bodyPr/>
                    <a:lstStyle/>
                    <a:p>
                      <a:endParaRPr kumimoji="1" lang="ja-JP" altLang="en-US"/>
                    </a:p>
                  </a:txBody>
                  <a:tcPr/>
                </a:tc>
                <a:tc>
                  <a:txBody>
                    <a:bodyPr/>
                    <a:lstStyle/>
                    <a:p>
                      <a:pPr algn="ctr">
                        <a:spcAft>
                          <a:spcPts val="0"/>
                        </a:spcAft>
                      </a:pPr>
                      <a:r>
                        <a:rPr lang="en-GB" sz="2000" kern="100" dirty="0">
                          <a:effectLst/>
                        </a:rPr>
                        <a:t> </a:t>
                      </a:r>
                      <a:r>
                        <a:rPr lang="en-US" altLang="ja-JP" sz="2000" kern="100" dirty="0" smtClean="0">
                          <a:effectLst/>
                        </a:rPr>
                        <a:t>1.5</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3">
                  <a:txBody>
                    <a:bodyPr/>
                    <a:lstStyle/>
                    <a:p>
                      <a:pPr algn="l">
                        <a:spcAft>
                          <a:spcPts val="0"/>
                        </a:spcAft>
                      </a:pPr>
                      <a:r>
                        <a:rPr lang="en-GB" sz="1800" kern="100" dirty="0">
                          <a:effectLst/>
                        </a:rPr>
                        <a:t> </a:t>
                      </a:r>
                      <a:r>
                        <a:rPr lang="ko-KR" altLang="en-US" sz="1800" kern="100" dirty="0" smtClean="0">
                          <a:effectLst/>
                        </a:rPr>
                        <a:t>기존 시설물 이용경우</a:t>
                      </a:r>
                      <a:r>
                        <a:rPr lang="en-US" altLang="ko-KR" sz="1800" kern="100" dirty="0" smtClean="0">
                          <a:effectLst/>
                        </a:rPr>
                        <a:t>, </a:t>
                      </a:r>
                      <a:r>
                        <a:rPr lang="ko-KR" altLang="en-US" sz="1800" kern="100" dirty="0" smtClean="0">
                          <a:effectLst/>
                        </a:rPr>
                        <a:t>수면에 부유설치 경우</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r>
              <a:tr h="445140">
                <a:tc rowSpan="5">
                  <a:txBody>
                    <a:bodyPr/>
                    <a:lstStyle/>
                    <a:p>
                      <a:pPr algn="l">
                        <a:spcAft>
                          <a:spcPts val="0"/>
                        </a:spcAft>
                      </a:pPr>
                      <a:r>
                        <a:rPr lang="en-GB" sz="1800" kern="100" dirty="0">
                          <a:effectLst/>
                        </a:rPr>
                        <a:t> </a:t>
                      </a:r>
                      <a:endParaRPr lang="en-GB" sz="1800" kern="100" dirty="0" smtClean="0">
                        <a:effectLst/>
                      </a:endParaRPr>
                    </a:p>
                    <a:p>
                      <a:pPr algn="l">
                        <a:spcAft>
                          <a:spcPts val="0"/>
                        </a:spcAft>
                      </a:pPr>
                      <a:endParaRPr lang="en-GB" altLang="ja-JP" sz="1800" kern="100" dirty="0" smtClean="0">
                        <a:effectLst/>
                      </a:endParaRPr>
                    </a:p>
                    <a:p>
                      <a:pPr algn="l">
                        <a:spcAft>
                          <a:spcPts val="0"/>
                        </a:spcAft>
                      </a:pPr>
                      <a:r>
                        <a:rPr lang="ko-KR" altLang="en-US" sz="1800" kern="100" dirty="0" smtClean="0">
                          <a:effectLst/>
                          <a:latin typeface="+mn-lt"/>
                          <a:ea typeface="+mn-ea"/>
                          <a:cs typeface="+mn-cs"/>
                        </a:rPr>
                        <a:t>기타 재생가능에너지</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GB" sz="2000" kern="100" dirty="0">
                          <a:effectLst/>
                        </a:rPr>
                        <a:t> </a:t>
                      </a:r>
                      <a:r>
                        <a:rPr lang="en-US" altLang="ja-JP" sz="2000" kern="100" dirty="0" smtClean="0">
                          <a:effectLst/>
                        </a:rPr>
                        <a:t>0.25</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3">
                  <a:txBody>
                    <a:bodyPr/>
                    <a:lstStyle/>
                    <a:p>
                      <a:pPr algn="l">
                        <a:spcAft>
                          <a:spcPts val="0"/>
                        </a:spcAft>
                      </a:pPr>
                      <a:r>
                        <a:rPr lang="en-GB" sz="1800" kern="100" dirty="0">
                          <a:effectLst/>
                          <a:latin typeface="+mn-lt"/>
                        </a:rPr>
                        <a:t> </a:t>
                      </a:r>
                      <a:r>
                        <a:rPr lang="en-US" altLang="ja-JP" sz="1800" kern="100" dirty="0" smtClean="0">
                          <a:effectLst/>
                          <a:latin typeface="+mn-lt"/>
                        </a:rPr>
                        <a:t>IGCC</a:t>
                      </a:r>
                      <a:r>
                        <a:rPr lang="ja-JP" altLang="en-US" sz="1800" kern="100" dirty="0" err="1" smtClean="0">
                          <a:effectLst/>
                          <a:latin typeface="+mn-lt"/>
                        </a:rPr>
                        <a:t>、</a:t>
                      </a:r>
                      <a:r>
                        <a:rPr lang="ko-KR" altLang="en-US" sz="1800" kern="100" dirty="0" smtClean="0">
                          <a:effectLst/>
                          <a:latin typeface="+mn-lt"/>
                        </a:rPr>
                        <a:t>부생가스</a:t>
                      </a:r>
                      <a:endParaRPr lang="ja-JP" sz="1800" kern="100" dirty="0">
                        <a:effectLst/>
                        <a:latin typeface="+mn-lt"/>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r>
              <a:tr h="445140">
                <a:tc vMerge="1">
                  <a:txBody>
                    <a:bodyPr/>
                    <a:lstStyle/>
                    <a:p>
                      <a:endParaRPr kumimoji="1" lang="ja-JP" altLang="en-US"/>
                    </a:p>
                  </a:txBody>
                  <a:tcPr/>
                </a:tc>
                <a:tc>
                  <a:txBody>
                    <a:bodyPr/>
                    <a:lstStyle/>
                    <a:p>
                      <a:pPr algn="ctr">
                        <a:spcAft>
                          <a:spcPts val="0"/>
                        </a:spcAft>
                      </a:pPr>
                      <a:r>
                        <a:rPr lang="en-GB" sz="2000" kern="100" dirty="0">
                          <a:effectLst/>
                        </a:rPr>
                        <a:t> </a:t>
                      </a:r>
                      <a:r>
                        <a:rPr lang="en-US" altLang="ja-JP" sz="2000" kern="100" dirty="0" smtClean="0">
                          <a:effectLst/>
                        </a:rPr>
                        <a:t>0.5</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3">
                  <a:txBody>
                    <a:bodyPr/>
                    <a:lstStyle/>
                    <a:p>
                      <a:pPr algn="l">
                        <a:spcAft>
                          <a:spcPts val="0"/>
                        </a:spcAft>
                      </a:pPr>
                      <a:r>
                        <a:rPr lang="en-GB" sz="1800" kern="100" dirty="0">
                          <a:effectLst/>
                          <a:latin typeface="+mn-lt"/>
                        </a:rPr>
                        <a:t> </a:t>
                      </a:r>
                      <a:r>
                        <a:rPr lang="ko-KR" altLang="en-US" sz="1800" kern="100" dirty="0" smtClean="0">
                          <a:effectLst/>
                          <a:latin typeface="+mn-lt"/>
                        </a:rPr>
                        <a:t>폐기물</a:t>
                      </a:r>
                      <a:r>
                        <a:rPr lang="en-US" altLang="ko-KR" sz="1800" kern="100" dirty="0" smtClean="0">
                          <a:effectLst/>
                          <a:latin typeface="+mn-lt"/>
                        </a:rPr>
                        <a:t>, </a:t>
                      </a:r>
                      <a:r>
                        <a:rPr lang="ko-KR" altLang="en-US" sz="1800" kern="100" dirty="0" smtClean="0">
                          <a:effectLst/>
                          <a:latin typeface="+mn-lt"/>
                        </a:rPr>
                        <a:t>매립가스</a:t>
                      </a:r>
                      <a:endParaRPr lang="ja-JP" sz="1800" kern="100" dirty="0">
                        <a:effectLst/>
                        <a:latin typeface="+mn-lt"/>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r>
              <a:tr h="445140">
                <a:tc vMerge="1">
                  <a:txBody>
                    <a:bodyPr/>
                    <a:lstStyle/>
                    <a:p>
                      <a:endParaRPr kumimoji="1" lang="ja-JP" altLang="en-US"/>
                    </a:p>
                  </a:txBody>
                  <a:tcPr/>
                </a:tc>
                <a:tc>
                  <a:txBody>
                    <a:bodyPr/>
                    <a:lstStyle/>
                    <a:p>
                      <a:pPr algn="ctr">
                        <a:spcAft>
                          <a:spcPts val="0"/>
                        </a:spcAft>
                      </a:pPr>
                      <a:r>
                        <a:rPr lang="en-GB" sz="2000" kern="100" dirty="0">
                          <a:effectLst/>
                        </a:rPr>
                        <a:t> </a:t>
                      </a:r>
                      <a:r>
                        <a:rPr lang="en-US" altLang="ja-JP" sz="2000" kern="100" dirty="0" smtClean="0">
                          <a:effectLst/>
                        </a:rPr>
                        <a:t>1.0</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3">
                  <a:txBody>
                    <a:bodyPr/>
                    <a:lstStyle/>
                    <a:p>
                      <a:pPr algn="l">
                        <a:spcAft>
                          <a:spcPts val="0"/>
                        </a:spcAft>
                      </a:pPr>
                      <a:r>
                        <a:rPr lang="ko-KR" altLang="en-US" sz="1800" kern="100" dirty="0" smtClean="0">
                          <a:effectLst/>
                          <a:latin typeface="+mn-lt"/>
                          <a:ea typeface="ＭＳ 明朝" panose="02020609040205080304" pitchFamily="17" charset="-128"/>
                          <a:cs typeface="Times New Roman" panose="02020603050405020304" pitchFamily="18" charset="0"/>
                        </a:rPr>
                        <a:t>수력</a:t>
                      </a:r>
                      <a:r>
                        <a:rPr lang="en-US" altLang="ko-KR" sz="1800" kern="100" dirty="0" smtClean="0">
                          <a:effectLst/>
                          <a:latin typeface="+mn-lt"/>
                          <a:ea typeface="ＭＳ 明朝" panose="02020609040205080304" pitchFamily="17" charset="-128"/>
                          <a:cs typeface="Times New Roman" panose="02020603050405020304" pitchFamily="18" charset="0"/>
                        </a:rPr>
                        <a:t>, </a:t>
                      </a:r>
                      <a:r>
                        <a:rPr lang="ko-KR" altLang="en-US" sz="1800" kern="100" dirty="0" smtClean="0">
                          <a:effectLst/>
                          <a:latin typeface="+mn-lt"/>
                          <a:ea typeface="ＭＳ 明朝" panose="02020609040205080304" pitchFamily="17" charset="-128"/>
                          <a:cs typeface="Times New Roman" panose="02020603050405020304" pitchFamily="18" charset="0"/>
                        </a:rPr>
                        <a:t>육상 풍력</a:t>
                      </a:r>
                      <a:r>
                        <a:rPr lang="en-US" altLang="ko-KR" sz="1800" kern="100" dirty="0" smtClean="0">
                          <a:effectLst/>
                          <a:latin typeface="+mn-lt"/>
                          <a:ea typeface="ＭＳ 明朝" panose="02020609040205080304" pitchFamily="17" charset="-128"/>
                          <a:cs typeface="Times New Roman" panose="02020603050405020304" pitchFamily="18" charset="0"/>
                        </a:rPr>
                        <a:t>, </a:t>
                      </a:r>
                      <a:r>
                        <a:rPr lang="ko-KR" altLang="en-US" sz="1800" kern="100" dirty="0" smtClean="0">
                          <a:effectLst/>
                          <a:latin typeface="+mn-lt"/>
                          <a:ea typeface="ＭＳ 明朝" panose="02020609040205080304" pitchFamily="17" charset="-128"/>
                          <a:cs typeface="Times New Roman" panose="02020603050405020304" pitchFamily="18" charset="0"/>
                        </a:rPr>
                        <a:t>바이오 에너지</a:t>
                      </a:r>
                      <a:r>
                        <a:rPr lang="en-US" altLang="ko-KR" sz="1800" kern="100" dirty="0" smtClean="0">
                          <a:effectLst/>
                          <a:latin typeface="+mn-lt"/>
                          <a:ea typeface="ＭＳ 明朝" panose="02020609040205080304" pitchFamily="17" charset="-128"/>
                          <a:cs typeface="Times New Roman" panose="02020603050405020304" pitchFamily="18" charset="0"/>
                        </a:rPr>
                        <a:t>, RDF</a:t>
                      </a:r>
                      <a:r>
                        <a:rPr lang="ko-KR" altLang="en-US" sz="1800" kern="100" dirty="0" smtClean="0">
                          <a:effectLst/>
                          <a:latin typeface="+mn-lt"/>
                          <a:ea typeface="ＭＳ 明朝" panose="02020609040205080304" pitchFamily="17" charset="-128"/>
                          <a:cs typeface="Times New Roman" panose="02020603050405020304" pitchFamily="18" charset="0"/>
                        </a:rPr>
                        <a:t>전용 발전</a:t>
                      </a:r>
                      <a:r>
                        <a:rPr lang="en-US" altLang="ko-KR" sz="1800" kern="100" dirty="0" smtClean="0">
                          <a:effectLst/>
                          <a:latin typeface="+mn-lt"/>
                          <a:ea typeface="ＭＳ 明朝" panose="02020609040205080304" pitchFamily="17" charset="-128"/>
                          <a:cs typeface="Times New Roman" panose="02020603050405020304" pitchFamily="18" charset="0"/>
                        </a:rPr>
                        <a:t>, </a:t>
                      </a:r>
                      <a:r>
                        <a:rPr lang="ko-KR" altLang="en-US" sz="1800" kern="100" dirty="0" smtClean="0">
                          <a:effectLst/>
                          <a:latin typeface="+mn-lt"/>
                          <a:ea typeface="ＭＳ 明朝" panose="02020609040205080304" pitchFamily="17" charset="-128"/>
                          <a:cs typeface="Times New Roman" panose="02020603050405020304" pitchFamily="18" charset="0"/>
                        </a:rPr>
                        <a:t>폐기물 가스 용융 발전</a:t>
                      </a:r>
                      <a:r>
                        <a:rPr lang="en-US" altLang="ko-KR" sz="1800" kern="100" dirty="0" smtClean="0">
                          <a:effectLst/>
                          <a:latin typeface="+mn-lt"/>
                          <a:ea typeface="ＭＳ 明朝" panose="02020609040205080304" pitchFamily="17" charset="-128"/>
                          <a:cs typeface="Times New Roman" panose="02020603050405020304" pitchFamily="18" charset="0"/>
                        </a:rPr>
                        <a:t>, </a:t>
                      </a:r>
                      <a:r>
                        <a:rPr lang="ko-KR" altLang="en-US" sz="1800" kern="100" dirty="0" smtClean="0">
                          <a:effectLst/>
                          <a:latin typeface="+mn-lt"/>
                          <a:ea typeface="ＭＳ 明朝" panose="02020609040205080304" pitchFamily="17" charset="-128"/>
                          <a:cs typeface="Times New Roman" panose="02020603050405020304" pitchFamily="18" charset="0"/>
                        </a:rPr>
                        <a:t>조수력 발전</a:t>
                      </a:r>
                      <a:r>
                        <a:rPr lang="en-US" altLang="ko-KR" sz="1800" kern="100" dirty="0" smtClean="0">
                          <a:effectLst/>
                          <a:latin typeface="+mn-lt"/>
                          <a:ea typeface="ＭＳ 明朝" panose="02020609040205080304" pitchFamily="17" charset="-128"/>
                          <a:cs typeface="Times New Roman" panose="02020603050405020304" pitchFamily="18" charset="0"/>
                        </a:rPr>
                        <a:t>(</a:t>
                      </a:r>
                      <a:r>
                        <a:rPr lang="ko-KR" altLang="en-US" sz="1800" kern="100" dirty="0" smtClean="0">
                          <a:effectLst/>
                          <a:latin typeface="+mn-lt"/>
                          <a:ea typeface="ＭＳ 明朝" panose="02020609040205080304" pitchFamily="17" charset="-128"/>
                          <a:cs typeface="Times New Roman" panose="02020603050405020304" pitchFamily="18" charset="0"/>
                        </a:rPr>
                        <a:t>방조제유</a:t>
                      </a:r>
                      <a:r>
                        <a:rPr lang="en-US" altLang="ko-KR" sz="1800" kern="100" dirty="0" smtClean="0">
                          <a:effectLst/>
                          <a:latin typeface="+mn-lt"/>
                          <a:ea typeface="ＭＳ 明朝" panose="02020609040205080304" pitchFamily="17" charset="-128"/>
                          <a:cs typeface="Times New Roman" panose="02020603050405020304" pitchFamily="18" charset="0"/>
                        </a:rPr>
                        <a:t>) </a:t>
                      </a:r>
                      <a:endParaRPr lang="ja-JP" sz="1800" kern="100" dirty="0">
                        <a:effectLst/>
                        <a:latin typeface="+mn-lt"/>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r>
              <a:tr h="445140">
                <a:tc vMerge="1">
                  <a:txBody>
                    <a:bodyPr/>
                    <a:lstStyle/>
                    <a:p>
                      <a:endParaRPr kumimoji="1" lang="ja-JP" altLang="en-US"/>
                    </a:p>
                  </a:txBody>
                  <a:tcPr/>
                </a:tc>
                <a:tc>
                  <a:txBody>
                    <a:bodyPr/>
                    <a:lstStyle/>
                    <a:p>
                      <a:pPr algn="ctr">
                        <a:spcAft>
                          <a:spcPts val="0"/>
                        </a:spcAft>
                      </a:pPr>
                      <a:r>
                        <a:rPr lang="en-GB" sz="2000" kern="100" dirty="0">
                          <a:effectLst/>
                        </a:rPr>
                        <a:t> </a:t>
                      </a:r>
                      <a:r>
                        <a:rPr lang="en-US" altLang="ja-JP" sz="2000" kern="100" dirty="0" smtClean="0">
                          <a:effectLst/>
                        </a:rPr>
                        <a:t>1.5</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3">
                  <a:txBody>
                    <a:bodyPr/>
                    <a:lstStyle/>
                    <a:p>
                      <a:pPr algn="l">
                        <a:spcAft>
                          <a:spcPts val="0"/>
                        </a:spcAft>
                      </a:pPr>
                      <a:r>
                        <a:rPr lang="ko-KR" altLang="en-US" sz="1800" kern="100" dirty="0" smtClean="0">
                          <a:effectLst/>
                          <a:latin typeface="+mn-lt"/>
                          <a:ea typeface="ＭＳ 明朝" panose="02020609040205080304" pitchFamily="17" charset="-128"/>
                          <a:cs typeface="Times New Roman" panose="02020603050405020304" pitchFamily="18" charset="0"/>
                        </a:rPr>
                        <a:t>목질계 바이오가스</a:t>
                      </a:r>
                      <a:r>
                        <a:rPr lang="en-US" altLang="ko-KR" sz="1800" kern="100" dirty="0" smtClean="0">
                          <a:effectLst/>
                          <a:latin typeface="+mn-lt"/>
                          <a:ea typeface="ＭＳ 明朝" panose="02020609040205080304" pitchFamily="17" charset="-128"/>
                          <a:cs typeface="Times New Roman" panose="02020603050405020304" pitchFamily="18" charset="0"/>
                        </a:rPr>
                        <a:t>(biogas) </a:t>
                      </a:r>
                      <a:r>
                        <a:rPr lang="ko-KR" altLang="en-US" sz="1800" kern="100" dirty="0" smtClean="0">
                          <a:effectLst/>
                          <a:latin typeface="+mn-lt"/>
                          <a:ea typeface="ＭＳ 明朝" panose="02020609040205080304" pitchFamily="17" charset="-128"/>
                          <a:cs typeface="Times New Roman" panose="02020603050405020304" pitchFamily="18" charset="0"/>
                        </a:rPr>
                        <a:t>전소 발전</a:t>
                      </a:r>
                      <a:r>
                        <a:rPr lang="en-US" altLang="ko-KR" sz="1800" kern="100" dirty="0" smtClean="0">
                          <a:effectLst/>
                          <a:latin typeface="+mn-lt"/>
                          <a:ea typeface="ＭＳ 明朝" panose="02020609040205080304" pitchFamily="17" charset="-128"/>
                          <a:cs typeface="Times New Roman" panose="02020603050405020304" pitchFamily="18" charset="0"/>
                        </a:rPr>
                        <a:t>, </a:t>
                      </a:r>
                      <a:r>
                        <a:rPr lang="ko-KR" altLang="en-US" sz="1800" kern="100" dirty="0" smtClean="0">
                          <a:effectLst/>
                          <a:latin typeface="+mn-lt"/>
                          <a:ea typeface="ＭＳ 明朝" panose="02020609040205080304" pitchFamily="17" charset="-128"/>
                          <a:cs typeface="Times New Roman" panose="02020603050405020304" pitchFamily="18" charset="0"/>
                        </a:rPr>
                        <a:t>해상풍력</a:t>
                      </a:r>
                      <a:r>
                        <a:rPr lang="en-US" altLang="ko-KR" sz="1800" kern="100" dirty="0" smtClean="0">
                          <a:effectLst/>
                          <a:latin typeface="+mn-lt"/>
                          <a:ea typeface="ＭＳ 明朝" panose="02020609040205080304" pitchFamily="17" charset="-128"/>
                          <a:cs typeface="Times New Roman" panose="02020603050405020304" pitchFamily="18" charset="0"/>
                        </a:rPr>
                        <a:t>(</a:t>
                      </a:r>
                      <a:r>
                        <a:rPr lang="ko-KR" altLang="en-US" sz="1800" kern="100" dirty="0" smtClean="0">
                          <a:effectLst/>
                          <a:latin typeface="+mn-lt"/>
                          <a:ea typeface="ＭＳ 明朝" panose="02020609040205080304" pitchFamily="17" charset="-128"/>
                          <a:cs typeface="Times New Roman" panose="02020603050405020304" pitchFamily="18" charset="0"/>
                        </a:rPr>
                        <a:t>연계거리</a:t>
                      </a:r>
                      <a:r>
                        <a:rPr lang="en-US" altLang="ko-KR" sz="1800" kern="100" dirty="0" smtClean="0">
                          <a:effectLst/>
                          <a:latin typeface="+mn-lt"/>
                          <a:ea typeface="ＭＳ 明朝" panose="02020609040205080304" pitchFamily="17" charset="-128"/>
                          <a:cs typeface="Times New Roman" panose="02020603050405020304" pitchFamily="18" charset="0"/>
                        </a:rPr>
                        <a:t>5km</a:t>
                      </a:r>
                      <a:r>
                        <a:rPr lang="ko-KR" altLang="en-US" sz="1800" kern="100" dirty="0" smtClean="0">
                          <a:effectLst/>
                          <a:latin typeface="+mn-lt"/>
                          <a:ea typeface="ＭＳ 明朝" panose="02020609040205080304" pitchFamily="17" charset="-128"/>
                          <a:cs typeface="Times New Roman" panose="02020603050405020304" pitchFamily="18" charset="0"/>
                        </a:rPr>
                        <a:t>이내</a:t>
                      </a:r>
                      <a:r>
                        <a:rPr lang="en-US" altLang="ko-KR" sz="1800" kern="100" dirty="0" smtClean="0">
                          <a:effectLst/>
                          <a:latin typeface="+mn-lt"/>
                          <a:ea typeface="ＭＳ 明朝" panose="02020609040205080304" pitchFamily="17" charset="-128"/>
                          <a:cs typeface="Times New Roman" panose="02020603050405020304" pitchFamily="18" charset="0"/>
                        </a:rPr>
                        <a:t>) </a:t>
                      </a:r>
                      <a:endParaRPr lang="ja-JP" sz="1800" kern="100" dirty="0">
                        <a:effectLst/>
                        <a:latin typeface="+mn-lt"/>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r>
              <a:tr h="413652">
                <a:tc vMerge="1">
                  <a:txBody>
                    <a:bodyPr/>
                    <a:lstStyle/>
                    <a:p>
                      <a:endParaRPr kumimoji="1" lang="ja-JP" altLang="en-US"/>
                    </a:p>
                  </a:txBody>
                  <a:tcPr/>
                </a:tc>
                <a:tc>
                  <a:txBody>
                    <a:bodyPr/>
                    <a:lstStyle/>
                    <a:p>
                      <a:pPr algn="ctr">
                        <a:spcAft>
                          <a:spcPts val="0"/>
                        </a:spcAft>
                      </a:pPr>
                      <a:r>
                        <a:rPr lang="en-GB" sz="2000" kern="100" dirty="0">
                          <a:effectLst/>
                        </a:rPr>
                        <a:t> </a:t>
                      </a:r>
                      <a:r>
                        <a:rPr lang="en-US" altLang="ja-JP" sz="2000" kern="100" dirty="0" smtClean="0">
                          <a:effectLst/>
                        </a:rPr>
                        <a:t>2.0</a:t>
                      </a:r>
                      <a:endParaRPr lang="ja-JP" sz="2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rPr>
                        <a:t> </a:t>
                      </a:r>
                      <a:r>
                        <a:rPr lang="ko-KR" altLang="en-US" sz="1800" kern="100" dirty="0" smtClean="0">
                          <a:effectLst/>
                        </a:rPr>
                        <a:t>해상풍력</a:t>
                      </a:r>
                      <a:r>
                        <a:rPr lang="ja-JP" altLang="en-US" sz="1800" kern="100" dirty="0" smtClean="0">
                          <a:effectLst/>
                        </a:rPr>
                        <a:t>（</a:t>
                      </a:r>
                      <a:r>
                        <a:rPr lang="ko-KR" altLang="en-US" sz="1800" kern="100" dirty="0" smtClean="0">
                          <a:effectLst/>
                        </a:rPr>
                        <a:t>연계거리</a:t>
                      </a:r>
                      <a:r>
                        <a:rPr lang="en-US" altLang="ja-JP" sz="1800" kern="100" dirty="0" smtClean="0">
                          <a:effectLst/>
                        </a:rPr>
                        <a:t>5km</a:t>
                      </a:r>
                      <a:r>
                        <a:rPr lang="ko-KR" altLang="en-US" sz="1800" kern="100" dirty="0" smtClean="0">
                          <a:effectLst/>
                        </a:rPr>
                        <a:t>이상</a:t>
                      </a:r>
                      <a:r>
                        <a:rPr lang="ja-JP" altLang="en-US" sz="1800" kern="100" dirty="0" smtClean="0">
                          <a:effectLst/>
                        </a:rPr>
                        <a:t>）、</a:t>
                      </a:r>
                      <a:r>
                        <a:rPr lang="ko-KR" altLang="en-US" sz="1800" kern="100" dirty="0" smtClean="0">
                          <a:effectLst/>
                        </a:rPr>
                        <a:t>조력발전</a:t>
                      </a:r>
                      <a:r>
                        <a:rPr lang="ja-JP" altLang="en-US" sz="1800" kern="100" dirty="0" smtClean="0">
                          <a:effectLst/>
                        </a:rPr>
                        <a:t>（</a:t>
                      </a:r>
                      <a:r>
                        <a:rPr lang="ko-KR" altLang="en-US" sz="1800" kern="100" dirty="0" smtClean="0">
                          <a:effectLst/>
                        </a:rPr>
                        <a:t>방조제무</a:t>
                      </a:r>
                      <a:r>
                        <a:rPr lang="ja-JP" altLang="en-US" sz="1800" kern="100" dirty="0" smtClean="0">
                          <a:effectLst/>
                        </a:rPr>
                        <a:t>）、</a:t>
                      </a:r>
                      <a:r>
                        <a:rPr lang="ko-KR" altLang="en-US" sz="1800" kern="100" dirty="0" smtClean="0">
                          <a:effectLst/>
                        </a:rPr>
                        <a:t>연료전지</a:t>
                      </a:r>
                      <a:endParaRPr lang="ja-JP" altLang="ja-JP" sz="1800" kern="100" dirty="0" smtClean="0">
                        <a:effectLst/>
                        <a:latin typeface="Times New Roman" panose="02020603050405020304" pitchFamily="18" charset="0"/>
                        <a:ea typeface="ＭＳ 明朝" panose="02020609040205080304" pitchFamily="17" charset="-128"/>
                        <a:cs typeface="Times New Roman" panose="02020603050405020304" pitchFamily="18" charset="0"/>
                      </a:endParaRPr>
                    </a:p>
                    <a:p>
                      <a:pPr algn="l">
                        <a:spcAft>
                          <a:spcPts val="0"/>
                        </a:spcAft>
                      </a:pP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6" name="Rectangle 1"/>
          <p:cNvSpPr>
            <a:spLocks noChangeArrowheads="1"/>
          </p:cNvSpPr>
          <p:nvPr/>
        </p:nvSpPr>
        <p:spPr bwMode="auto">
          <a:xfrm>
            <a:off x="1446213" y="302418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テキスト ボックス 7"/>
          <p:cNvSpPr txBox="1"/>
          <p:nvPr/>
        </p:nvSpPr>
        <p:spPr>
          <a:xfrm>
            <a:off x="1115616" y="3706"/>
            <a:ext cx="7362913" cy="461665"/>
          </a:xfrm>
          <a:prstGeom prst="rect">
            <a:avLst/>
          </a:prstGeom>
          <a:noFill/>
        </p:spPr>
        <p:txBody>
          <a:bodyPr wrap="none" rtlCol="0">
            <a:spAutoFit/>
          </a:bodyPr>
          <a:lstStyle/>
          <a:p>
            <a:r>
              <a:rPr lang="ko-KR" altLang="en-US" sz="2400" b="1" dirty="0" smtClean="0"/>
              <a:t>도표</a:t>
            </a:r>
            <a:r>
              <a:rPr lang="en-US" altLang="ko-KR" sz="2400" b="1" dirty="0" smtClean="0"/>
              <a:t>3.5</a:t>
            </a:r>
            <a:r>
              <a:rPr lang="ja-JP" altLang="en-US" sz="2400" b="1" dirty="0" smtClean="0"/>
              <a:t>　</a:t>
            </a:r>
            <a:r>
              <a:rPr lang="ko-KR" altLang="en-US" sz="2400" b="1" dirty="0" smtClean="0"/>
              <a:t>태양광발전 등 설치유형에 따른 </a:t>
            </a:r>
            <a:r>
              <a:rPr lang="ja-JP" altLang="en-US" sz="2400" b="1" dirty="0" smtClean="0"/>
              <a:t>ＲＥＣ</a:t>
            </a:r>
            <a:r>
              <a:rPr lang="ko-KR" altLang="en-US" sz="2400" b="1" dirty="0" smtClean="0"/>
              <a:t>가중치</a:t>
            </a:r>
            <a:r>
              <a:rPr kumimoji="1" lang="en-US" altLang="ja-JP" sz="2400" b="1" dirty="0" smtClean="0"/>
              <a:t> </a:t>
            </a:r>
            <a:endParaRPr kumimoji="1" lang="ja-JP" altLang="en-US" sz="2400" b="1" dirty="0"/>
          </a:p>
        </p:txBody>
      </p:sp>
      <p:sp>
        <p:nvSpPr>
          <p:cNvPr id="2" name="テキスト ボックス 1"/>
          <p:cNvSpPr txBox="1"/>
          <p:nvPr/>
        </p:nvSpPr>
        <p:spPr>
          <a:xfrm>
            <a:off x="398271" y="6026451"/>
            <a:ext cx="8393644" cy="646331"/>
          </a:xfrm>
          <a:prstGeom prst="rect">
            <a:avLst/>
          </a:prstGeom>
          <a:noFill/>
        </p:spPr>
        <p:txBody>
          <a:bodyPr wrap="none" rtlCol="0">
            <a:spAutoFit/>
          </a:bodyPr>
          <a:lstStyle/>
          <a:p>
            <a:r>
              <a:rPr lang="ko-KR" altLang="en-US" dirty="0"/>
              <a:t>주</a:t>
            </a:r>
            <a:r>
              <a:rPr lang="en-US" altLang="ko-KR" dirty="0"/>
              <a:t>:</a:t>
            </a:r>
            <a:r>
              <a:rPr lang="ko-KR" altLang="en-US" dirty="0" smtClean="0"/>
              <a:t>가중치는</a:t>
            </a:r>
            <a:r>
              <a:rPr lang="en-US" altLang="ko-KR" dirty="0" smtClean="0"/>
              <a:t> </a:t>
            </a:r>
            <a:r>
              <a:rPr lang="ko-KR" altLang="en-US" dirty="0"/>
              <a:t>발전원가</a:t>
            </a:r>
            <a:r>
              <a:rPr lang="en-US" altLang="ko-KR" dirty="0"/>
              <a:t>, </a:t>
            </a:r>
            <a:r>
              <a:rPr lang="ko-KR" altLang="en-US" dirty="0"/>
              <a:t>온실 가스 삭감 효과</a:t>
            </a:r>
            <a:r>
              <a:rPr lang="en-US" altLang="ko-KR" dirty="0"/>
              <a:t>, </a:t>
            </a:r>
            <a:r>
              <a:rPr lang="ko-KR" altLang="en-US" dirty="0"/>
              <a:t>산업육성 효과</a:t>
            </a:r>
            <a:r>
              <a:rPr lang="en-US" altLang="ko-KR" dirty="0"/>
              <a:t>, </a:t>
            </a:r>
            <a:r>
              <a:rPr lang="ko-KR" altLang="en-US" dirty="0"/>
              <a:t>환경훼손</a:t>
            </a:r>
            <a:r>
              <a:rPr lang="en-US" altLang="ko-KR" dirty="0"/>
              <a:t>, </a:t>
            </a:r>
            <a:r>
              <a:rPr lang="ko-KR" altLang="en-US" dirty="0"/>
              <a:t>잠재량등을 </a:t>
            </a:r>
            <a:endParaRPr lang="en-US" altLang="ko-KR" dirty="0" smtClean="0"/>
          </a:p>
          <a:p>
            <a:r>
              <a:rPr lang="en-US" altLang="ko-KR" dirty="0"/>
              <a:t> </a:t>
            </a:r>
            <a:r>
              <a:rPr lang="en-US" altLang="ko-KR" dirty="0" smtClean="0"/>
              <a:t>   </a:t>
            </a:r>
            <a:r>
              <a:rPr lang="ko-KR" altLang="en-US" dirty="0" smtClean="0"/>
              <a:t>고려하고</a:t>
            </a:r>
            <a:r>
              <a:rPr lang="en-US" altLang="ko-KR" dirty="0" smtClean="0"/>
              <a:t>  </a:t>
            </a:r>
            <a:r>
              <a:rPr lang="ko-KR" altLang="en-US" dirty="0" smtClean="0"/>
              <a:t>산업통상자원부 </a:t>
            </a:r>
            <a:r>
              <a:rPr lang="ko-KR" altLang="en-US" dirty="0"/>
              <a:t>고시로 결정된다</a:t>
            </a:r>
            <a:r>
              <a:rPr lang="en-US" altLang="ko-KR" dirty="0"/>
              <a:t>.</a:t>
            </a:r>
            <a:endParaRPr kumimoji="1" lang="ja-JP" altLang="en-US" dirty="0"/>
          </a:p>
        </p:txBody>
      </p:sp>
    </p:spTree>
    <p:extLst>
      <p:ext uri="{BB962C8B-B14F-4D97-AF65-F5344CB8AC3E}">
        <p14:creationId xmlns:p14="http://schemas.microsoft.com/office/powerpoint/2010/main" val="1837840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188640"/>
            <a:ext cx="8568952" cy="6426713"/>
          </a:xfr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5348012"/>
            <a:ext cx="792088" cy="1267341"/>
          </a:xfrm>
          <a:prstGeom prst="rect">
            <a:avLst/>
          </a:prstGeom>
        </p:spPr>
      </p:pic>
    </p:spTree>
    <p:extLst>
      <p:ext uri="{BB962C8B-B14F-4D97-AF65-F5344CB8AC3E}">
        <p14:creationId xmlns:p14="http://schemas.microsoft.com/office/powerpoint/2010/main" val="26448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5262" y="1214422"/>
            <a:ext cx="8229600" cy="5072098"/>
          </a:xfrm>
        </p:spPr>
        <p:txBody>
          <a:bodyPr>
            <a:normAutofit/>
          </a:bodyPr>
          <a:lstStyle/>
          <a:p>
            <a:pPr>
              <a:buNone/>
            </a:pPr>
            <a:endParaRPr lang="en-US" altLang="ja-JP" sz="1800" dirty="0" smtClean="0"/>
          </a:p>
          <a:p>
            <a:pPr>
              <a:buNone/>
            </a:pPr>
            <a:r>
              <a:rPr lang="ja-JP" altLang="en-US" sz="1800" dirty="0" smtClean="0"/>
              <a:t>　（</a:t>
            </a:r>
            <a:r>
              <a:rPr lang="ko-KR" altLang="en-US" sz="1800" dirty="0" smtClean="0"/>
              <a:t>누적</a:t>
            </a:r>
            <a:r>
              <a:rPr lang="en-US" altLang="ja-JP" sz="1800" dirty="0" smtClean="0"/>
              <a:t>, </a:t>
            </a:r>
            <a:r>
              <a:rPr lang="en-US" sz="1800" dirty="0" smtClean="0"/>
              <a:t>MW</a:t>
            </a:r>
            <a:r>
              <a:rPr lang="ja-JP" altLang="en-US" sz="1800" dirty="0" smtClean="0"/>
              <a:t>）</a:t>
            </a:r>
            <a:endParaRPr lang="en-US" altLang="ja-JP" sz="1800" dirty="0" smtClean="0"/>
          </a:p>
        </p:txBody>
      </p:sp>
      <p:pic>
        <p:nvPicPr>
          <p:cNvPr id="4" name="그림 3" descr="114.png"/>
          <p:cNvPicPr>
            <a:picLocks noChangeAspect="1"/>
          </p:cNvPicPr>
          <p:nvPr/>
        </p:nvPicPr>
        <p:blipFill>
          <a:blip r:embed="rId2" cstate="print"/>
          <a:stretch>
            <a:fillRect/>
          </a:stretch>
        </p:blipFill>
        <p:spPr>
          <a:xfrm>
            <a:off x="0" y="1968152"/>
            <a:ext cx="8696262" cy="4333434"/>
          </a:xfrm>
          <a:prstGeom prst="rect">
            <a:avLst/>
          </a:prstGeom>
        </p:spPr>
      </p:pic>
      <p:sp>
        <p:nvSpPr>
          <p:cNvPr id="12" name="직사각형 11"/>
          <p:cNvSpPr/>
          <p:nvPr/>
        </p:nvSpPr>
        <p:spPr>
          <a:xfrm>
            <a:off x="224743" y="6392397"/>
            <a:ext cx="2377574" cy="369332"/>
          </a:xfrm>
          <a:prstGeom prst="rect">
            <a:avLst/>
          </a:prstGeom>
        </p:spPr>
        <p:txBody>
          <a:bodyPr wrap="none">
            <a:spAutoFit/>
          </a:bodyPr>
          <a:lstStyle/>
          <a:p>
            <a:pPr lvl="0">
              <a:spcBef>
                <a:spcPct val="0"/>
              </a:spcBef>
              <a:defRPr/>
            </a:pPr>
            <a:r>
              <a:rPr lang="ko-KR" altLang="en-US" dirty="0" smtClean="0"/>
              <a:t>출전</a:t>
            </a:r>
            <a:r>
              <a:rPr lang="en-US" altLang="ko-KR" dirty="0" smtClean="0"/>
              <a:t>; </a:t>
            </a:r>
            <a:r>
              <a:rPr lang="ko-KR" altLang="en-US" dirty="0" smtClean="0"/>
              <a:t>산업통상자원부</a:t>
            </a:r>
            <a:endParaRPr lang="en-US" altLang="ja-JP" dirty="0" smtClean="0"/>
          </a:p>
        </p:txBody>
      </p:sp>
      <p:sp>
        <p:nvSpPr>
          <p:cNvPr id="13" name="星 6 12"/>
          <p:cNvSpPr/>
          <p:nvPr/>
        </p:nvSpPr>
        <p:spPr>
          <a:xfrm>
            <a:off x="517300" y="802970"/>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534387" y="89726"/>
            <a:ext cx="8229600" cy="523220"/>
          </a:xfrm>
          <a:prstGeom prst="rect">
            <a:avLst/>
          </a:prstGeom>
        </p:spPr>
        <p:txBody>
          <a:bodyPr wrap="square">
            <a:spAutoFit/>
          </a:bodyPr>
          <a:lstStyle/>
          <a:p>
            <a:r>
              <a:rPr lang="en-US" altLang="ja-JP" sz="1400" b="1" dirty="0"/>
              <a:t> </a:t>
            </a:r>
            <a:r>
              <a:rPr lang="ko-KR" altLang="en-US" sz="2800" b="1" dirty="0" smtClean="0"/>
              <a:t>도표</a:t>
            </a:r>
            <a:r>
              <a:rPr lang="en-US" altLang="ko-KR" sz="2800" b="1" dirty="0" smtClean="0"/>
              <a:t>3.6</a:t>
            </a:r>
            <a:r>
              <a:rPr lang="en-US" altLang="ja-JP" sz="2800" b="1" dirty="0" smtClean="0"/>
              <a:t> </a:t>
            </a:r>
            <a:r>
              <a:rPr lang="ko-KR" altLang="en-US" sz="2800" b="1" dirty="0" smtClean="0"/>
              <a:t>주요재생가능에너지 전력의 공급추이</a:t>
            </a:r>
            <a:r>
              <a:rPr lang="en-US" altLang="ja-JP" sz="2800" dirty="0" smtClean="0"/>
              <a:t> </a:t>
            </a:r>
            <a:endParaRPr lang="ja-JP" altLang="en-US" sz="2800" dirty="0"/>
          </a:p>
        </p:txBody>
      </p:sp>
      <p:sp>
        <p:nvSpPr>
          <p:cNvPr id="5" name="テキスト ボックス 4"/>
          <p:cNvSpPr txBox="1"/>
          <p:nvPr/>
        </p:nvSpPr>
        <p:spPr>
          <a:xfrm>
            <a:off x="1003176" y="787682"/>
            <a:ext cx="7255512" cy="830997"/>
          </a:xfrm>
          <a:prstGeom prst="rect">
            <a:avLst/>
          </a:prstGeom>
          <a:noFill/>
        </p:spPr>
        <p:txBody>
          <a:bodyPr wrap="none" rtlCol="0">
            <a:spAutoFit/>
          </a:bodyPr>
          <a:lstStyle/>
          <a:p>
            <a:r>
              <a:rPr lang="ko-KR" altLang="en-US" sz="2400" dirty="0" smtClean="0"/>
              <a:t>태양광발전은 </a:t>
            </a:r>
            <a:r>
              <a:rPr lang="en-US" altLang="ko-KR" sz="2400" dirty="0" smtClean="0"/>
              <a:t> </a:t>
            </a:r>
            <a:r>
              <a:rPr lang="ko-KR" altLang="en-US" sz="2400" dirty="0"/>
              <a:t>빠른 속도로 증가하고 </a:t>
            </a:r>
            <a:r>
              <a:rPr lang="ko-KR" altLang="en-US" sz="2400" dirty="0" smtClean="0"/>
              <a:t>있으나</a:t>
            </a:r>
            <a:r>
              <a:rPr lang="en-US" altLang="ko-KR" sz="2400" dirty="0" smtClean="0"/>
              <a:t> </a:t>
            </a:r>
            <a:r>
              <a:rPr lang="ko-KR" altLang="en-US" sz="2400" dirty="0"/>
              <a:t>기타의 </a:t>
            </a:r>
            <a:endParaRPr lang="en-US" altLang="ko-KR" sz="2400" dirty="0" smtClean="0"/>
          </a:p>
          <a:p>
            <a:r>
              <a:rPr lang="ko-KR" altLang="en-US" sz="2400" dirty="0" smtClean="0"/>
              <a:t>재생가능에너지 </a:t>
            </a:r>
            <a:r>
              <a:rPr lang="ko-KR" altLang="en-US" sz="2400" dirty="0"/>
              <a:t>발전은 정체</a:t>
            </a:r>
            <a:r>
              <a:rPr lang="en-US" altLang="ko-KR" sz="2400" dirty="0"/>
              <a:t>(</a:t>
            </a:r>
            <a:r>
              <a:rPr lang="ko-KR" altLang="en-US" sz="2400" dirty="0"/>
              <a:t>입지 규제</a:t>
            </a:r>
            <a:r>
              <a:rPr lang="en-US" altLang="ko-KR" sz="2400" dirty="0"/>
              <a:t>, </a:t>
            </a:r>
            <a:r>
              <a:rPr lang="ko-KR" altLang="en-US" sz="2400" dirty="0"/>
              <a:t>주민반대등</a:t>
            </a:r>
            <a:r>
              <a:rPr lang="en-US" altLang="ko-KR" sz="2400" dirty="0"/>
              <a:t>) </a:t>
            </a:r>
            <a:endParaRPr kumimoji="1" lang="ja-JP" altLang="en-US" sz="2400" dirty="0"/>
          </a:p>
        </p:txBody>
      </p:sp>
    </p:spTree>
    <p:extLst>
      <p:ext uri="{BB962C8B-B14F-4D97-AF65-F5344CB8AC3E}">
        <p14:creationId xmlns:p14="http://schemas.microsoft.com/office/powerpoint/2010/main" val="1219222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07" y="18864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 name="角丸四角形 3"/>
          <p:cNvSpPr/>
          <p:nvPr/>
        </p:nvSpPr>
        <p:spPr>
          <a:xfrm>
            <a:off x="593725" y="620713"/>
            <a:ext cx="7866063" cy="1655762"/>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ja-JP" altLang="en-US"/>
          </a:p>
        </p:txBody>
      </p:sp>
      <p:sp>
        <p:nvSpPr>
          <p:cNvPr id="3" name="正方形/長方形 2"/>
          <p:cNvSpPr/>
          <p:nvPr/>
        </p:nvSpPr>
        <p:spPr>
          <a:xfrm>
            <a:off x="3275856" y="2062217"/>
            <a:ext cx="5183932" cy="1938992"/>
          </a:xfrm>
          <a:prstGeom prst="rect">
            <a:avLst/>
          </a:prstGeom>
        </p:spPr>
        <p:txBody>
          <a:bodyPr wrap="square">
            <a:spAutoFit/>
          </a:bodyPr>
          <a:lstStyle/>
          <a:p>
            <a:pPr>
              <a:defRPr/>
            </a:pPr>
            <a:r>
              <a:rPr lang="ko-KR" altLang="en-US" sz="4000" b="1" dirty="0" smtClean="0">
                <a:solidFill>
                  <a:schemeClr val="bg1"/>
                </a:solidFill>
                <a:ea typeface="ＭＳ Ｐゴシック" charset="-128"/>
              </a:rPr>
              <a:t>일본의 재생가능에너지정책전환의 성과와 과제</a:t>
            </a:r>
            <a:endParaRPr lang="en-GB" altLang="ja-JP" sz="4000" b="1" dirty="0">
              <a:solidFill>
                <a:schemeClr val="bg1"/>
              </a:solidFill>
              <a:ea typeface="ＭＳ Ｐゴシック" charset="-128"/>
            </a:endParaRPr>
          </a:p>
        </p:txBody>
      </p:sp>
    </p:spTree>
    <p:extLst>
      <p:ext uri="{BB962C8B-B14F-4D97-AF65-F5344CB8AC3E}">
        <p14:creationId xmlns:p14="http://schemas.microsoft.com/office/powerpoint/2010/main" val="1347796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5093"/>
            <a:ext cx="9144000" cy="642942"/>
          </a:xfrm>
        </p:spPr>
        <p:txBody>
          <a:bodyPr>
            <a:normAutofit fontScale="90000"/>
          </a:bodyPr>
          <a:lstStyle/>
          <a:p>
            <a:pPr lvl="0"/>
            <a:r>
              <a:rPr lang="en-US" altLang="ja-JP" sz="2400" dirty="0" smtClean="0"/>
              <a:t/>
            </a:r>
            <a:br>
              <a:rPr lang="en-US" altLang="ja-JP" sz="2400" dirty="0" smtClean="0"/>
            </a:br>
            <a:r>
              <a:rPr lang="en-US" altLang="ja-JP" sz="2700" dirty="0" smtClean="0"/>
              <a:t> </a:t>
            </a:r>
            <a:r>
              <a:rPr lang="ko-KR" altLang="en-US" sz="3600" b="1" dirty="0"/>
              <a:t>도표</a:t>
            </a:r>
            <a:r>
              <a:rPr lang="en-US" altLang="ja-JP" sz="3600" b="1" dirty="0" smtClean="0"/>
              <a:t>4.1  </a:t>
            </a:r>
            <a:r>
              <a:rPr lang="ko-KR" altLang="en-US" sz="3600" b="1" dirty="0" smtClean="0"/>
              <a:t>일본의 </a:t>
            </a:r>
            <a:r>
              <a:rPr lang="en-US" altLang="ko-KR" sz="3600" b="1" dirty="0" smtClean="0"/>
              <a:t>RPS</a:t>
            </a:r>
            <a:r>
              <a:rPr lang="ko-KR" altLang="en-US" sz="3600" b="1" dirty="0" smtClean="0"/>
              <a:t>제도 </a:t>
            </a:r>
            <a:r>
              <a:rPr lang="ja-JP" altLang="en-US" sz="3600" b="1" dirty="0" smtClean="0"/>
              <a:t>（</a:t>
            </a:r>
            <a:r>
              <a:rPr lang="en-US" altLang="ja-JP" sz="3600" b="1" dirty="0" smtClean="0"/>
              <a:t>2003</a:t>
            </a:r>
            <a:r>
              <a:rPr lang="ja-JP" altLang="en-US" sz="3600" b="1" dirty="0" smtClean="0"/>
              <a:t>年～</a:t>
            </a:r>
            <a:r>
              <a:rPr lang="en-US" altLang="ja-JP" sz="3600" b="1" dirty="0" smtClean="0"/>
              <a:t>2012</a:t>
            </a:r>
            <a:r>
              <a:rPr lang="ja-JP" altLang="en-US" sz="3600" b="1" dirty="0" smtClean="0"/>
              <a:t>年</a:t>
            </a:r>
            <a:r>
              <a:rPr lang="en-US" altLang="ja-JP" sz="3600" b="1" dirty="0" smtClean="0"/>
              <a:t>6</a:t>
            </a:r>
            <a:r>
              <a:rPr lang="ja-JP" altLang="en-US" sz="3600" b="1" dirty="0" smtClean="0"/>
              <a:t>月）</a:t>
            </a:r>
            <a:r>
              <a:rPr lang="ja-JP" altLang="en-US" sz="3600" b="1" dirty="0" smtClean="0">
                <a:latin typeface="+mj-ea"/>
              </a:rPr>
              <a:t/>
            </a:r>
            <a:br>
              <a:rPr lang="ja-JP" altLang="en-US" sz="3600" b="1" dirty="0" smtClean="0">
                <a:latin typeface="+mj-ea"/>
              </a:rPr>
            </a:br>
            <a:endParaRPr kumimoji="1" lang="ja-JP" altLang="en-US" sz="3600" b="1"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857497"/>
            <a:ext cx="8736001" cy="36433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テキスト ボックス 3"/>
          <p:cNvSpPr txBox="1"/>
          <p:nvPr/>
        </p:nvSpPr>
        <p:spPr>
          <a:xfrm>
            <a:off x="395536" y="6381328"/>
            <a:ext cx="4721805" cy="369332"/>
          </a:xfrm>
          <a:prstGeom prst="rect">
            <a:avLst/>
          </a:prstGeom>
          <a:noFill/>
        </p:spPr>
        <p:txBody>
          <a:bodyPr wrap="none" rtlCol="0">
            <a:spAutoFit/>
          </a:bodyPr>
          <a:lstStyle/>
          <a:p>
            <a:pPr lvl="0">
              <a:spcBef>
                <a:spcPct val="0"/>
              </a:spcBef>
              <a:defRPr/>
            </a:pPr>
            <a:r>
              <a:rPr lang="en-US" altLang="ja-JP" dirty="0" smtClean="0"/>
              <a:t>Source: Agency for natural resources and energy</a:t>
            </a:r>
          </a:p>
        </p:txBody>
      </p:sp>
      <p:graphicFrame>
        <p:nvGraphicFramePr>
          <p:cNvPr id="8" name="표 7"/>
          <p:cNvGraphicFramePr>
            <a:graphicFrameLocks noGrp="1"/>
          </p:cNvGraphicFramePr>
          <p:nvPr>
            <p:extLst>
              <p:ext uri="{D42A27DB-BD31-4B8C-83A1-F6EECF244321}">
                <p14:modId xmlns:p14="http://schemas.microsoft.com/office/powerpoint/2010/main" val="2695770078"/>
              </p:ext>
            </p:extLst>
          </p:nvPr>
        </p:nvGraphicFramePr>
        <p:xfrm>
          <a:off x="395536" y="758035"/>
          <a:ext cx="8392445" cy="1645920"/>
        </p:xfrm>
        <a:graphic>
          <a:graphicData uri="http://schemas.openxmlformats.org/drawingml/2006/table">
            <a:tbl>
              <a:tblPr firstRow="1" bandRow="1">
                <a:tableStyleId>{5C22544A-7EE6-4342-B048-85BDC9FD1C3A}</a:tableStyleId>
              </a:tblPr>
              <a:tblGrid>
                <a:gridCol w="1911725"/>
                <a:gridCol w="864096"/>
                <a:gridCol w="864096"/>
                <a:gridCol w="792088"/>
                <a:gridCol w="792088"/>
                <a:gridCol w="792088"/>
                <a:gridCol w="792088"/>
                <a:gridCol w="792088"/>
                <a:gridCol w="792088"/>
              </a:tblGrid>
              <a:tr h="0">
                <a:tc>
                  <a:txBody>
                    <a:bodyPr/>
                    <a:lstStyle/>
                    <a:p>
                      <a:pPr algn="ctr" latinLnBrk="1"/>
                      <a:r>
                        <a:rPr lang="en-US" altLang="ja-JP" sz="1800" dirty="0" smtClean="0"/>
                        <a:t>year</a:t>
                      </a:r>
                      <a:endParaRPr lang="ko-KR" altLang="en-US" sz="1800" dirty="0"/>
                    </a:p>
                  </a:txBody>
                  <a:tcPr/>
                </a:tc>
                <a:tc>
                  <a:txBody>
                    <a:bodyPr/>
                    <a:lstStyle/>
                    <a:p>
                      <a:pPr algn="ctr" latinLnBrk="1"/>
                      <a:r>
                        <a:rPr lang="en-US" altLang="ja-JP" sz="1600" dirty="0" smtClean="0"/>
                        <a:t>2003</a:t>
                      </a:r>
                      <a:endParaRPr lang="ko-KR" altLang="en-US" sz="1600" dirty="0"/>
                    </a:p>
                  </a:txBody>
                  <a:tcPr/>
                </a:tc>
                <a:tc>
                  <a:txBody>
                    <a:bodyPr/>
                    <a:lstStyle/>
                    <a:p>
                      <a:pPr algn="ctr" latinLnBrk="1"/>
                      <a:r>
                        <a:rPr lang="en-US" altLang="ja-JP" sz="1600" dirty="0" smtClean="0"/>
                        <a:t>2004</a:t>
                      </a:r>
                      <a:endParaRPr lang="ko-KR" altLang="en-US" sz="1600" dirty="0"/>
                    </a:p>
                  </a:txBody>
                  <a:tcPr/>
                </a:tc>
                <a:tc>
                  <a:txBody>
                    <a:bodyPr/>
                    <a:lstStyle/>
                    <a:p>
                      <a:pPr algn="ctr" latinLnBrk="1"/>
                      <a:r>
                        <a:rPr lang="en-US" altLang="ja-JP" sz="1600" dirty="0" smtClean="0"/>
                        <a:t>2005</a:t>
                      </a:r>
                      <a:endParaRPr lang="ko-KR" altLang="en-US" sz="1600" dirty="0"/>
                    </a:p>
                  </a:txBody>
                  <a:tcPr/>
                </a:tc>
                <a:tc>
                  <a:txBody>
                    <a:bodyPr/>
                    <a:lstStyle/>
                    <a:p>
                      <a:pPr algn="ctr" latinLnBrk="1"/>
                      <a:r>
                        <a:rPr lang="en-US" altLang="ja-JP" sz="1600" dirty="0" smtClean="0"/>
                        <a:t>2006</a:t>
                      </a:r>
                      <a:endParaRPr lang="ko-KR" altLang="en-US" sz="1600" dirty="0"/>
                    </a:p>
                  </a:txBody>
                  <a:tcPr/>
                </a:tc>
                <a:tc>
                  <a:txBody>
                    <a:bodyPr/>
                    <a:lstStyle/>
                    <a:p>
                      <a:pPr algn="ctr" latinLnBrk="1"/>
                      <a:r>
                        <a:rPr lang="en-US" altLang="ja-JP" sz="1600" dirty="0" smtClean="0"/>
                        <a:t>2007</a:t>
                      </a:r>
                      <a:endParaRPr lang="ko-KR" altLang="en-US" sz="1600" dirty="0"/>
                    </a:p>
                  </a:txBody>
                  <a:tcPr/>
                </a:tc>
                <a:tc>
                  <a:txBody>
                    <a:bodyPr/>
                    <a:lstStyle/>
                    <a:p>
                      <a:pPr algn="ctr" latinLnBrk="1"/>
                      <a:r>
                        <a:rPr lang="en-US" altLang="ja-JP" sz="1600" dirty="0" smtClean="0"/>
                        <a:t>2008</a:t>
                      </a:r>
                      <a:endParaRPr lang="ko-KR" altLang="en-US" sz="1600" dirty="0"/>
                    </a:p>
                  </a:txBody>
                  <a:tcPr/>
                </a:tc>
                <a:tc>
                  <a:txBody>
                    <a:bodyPr/>
                    <a:lstStyle/>
                    <a:p>
                      <a:pPr algn="ctr" latinLnBrk="1"/>
                      <a:r>
                        <a:rPr lang="en-US" altLang="ja-JP" sz="1600" dirty="0" smtClean="0"/>
                        <a:t>2009</a:t>
                      </a:r>
                      <a:endParaRPr lang="ko-KR" altLang="en-US" sz="1600" dirty="0"/>
                    </a:p>
                  </a:txBody>
                  <a:tcPr/>
                </a:tc>
                <a:tc>
                  <a:txBody>
                    <a:bodyPr/>
                    <a:lstStyle/>
                    <a:p>
                      <a:pPr algn="ctr" latinLnBrk="1"/>
                      <a:r>
                        <a:rPr lang="en-US" altLang="ja-JP" sz="1600" dirty="0" smtClean="0"/>
                        <a:t>2010</a:t>
                      </a:r>
                      <a:endParaRPr lang="ko-KR" altLang="en-US" sz="1600" dirty="0"/>
                    </a:p>
                  </a:txBody>
                  <a:tcPr/>
                </a:tc>
              </a:tr>
              <a:tr h="557854">
                <a:tc>
                  <a:txBody>
                    <a:bodyPr/>
                    <a:lstStyle/>
                    <a:p>
                      <a:pPr algn="ctr" latinLnBrk="1"/>
                      <a:r>
                        <a:rPr lang="en-US" altLang="ko-KR" sz="1800" dirty="0" smtClean="0">
                          <a:latin typeface="+mn-lt"/>
                        </a:rPr>
                        <a:t>supply target</a:t>
                      </a:r>
                    </a:p>
                    <a:p>
                      <a:pPr algn="ctr" latinLnBrk="1"/>
                      <a:r>
                        <a:rPr lang="en-US" altLang="ko-KR" sz="1800" dirty="0" smtClean="0">
                          <a:latin typeface="+mn-lt"/>
                        </a:rPr>
                        <a:t>(</a:t>
                      </a:r>
                      <a:r>
                        <a:rPr lang="en-US" altLang="ko-KR" sz="1800" dirty="0" err="1" smtClean="0">
                          <a:latin typeface="+mn-lt"/>
                        </a:rPr>
                        <a:t>GWh</a:t>
                      </a:r>
                      <a:r>
                        <a:rPr lang="en-US" altLang="ko-KR" sz="1800" dirty="0" smtClean="0">
                          <a:latin typeface="+mn-lt"/>
                        </a:rPr>
                        <a:t>)</a:t>
                      </a:r>
                    </a:p>
                  </a:txBody>
                  <a:tcPr/>
                </a:tc>
                <a:tc>
                  <a:txBody>
                    <a:bodyPr/>
                    <a:lstStyle/>
                    <a:p>
                      <a:pPr algn="ctr" latinLnBrk="1"/>
                      <a:r>
                        <a:rPr lang="en-US" altLang="ko-KR" sz="1800" dirty="0" smtClean="0"/>
                        <a:t>7320</a:t>
                      </a:r>
                      <a:endParaRPr lang="ko-KR" altLang="en-US" sz="1800" dirty="0"/>
                    </a:p>
                  </a:txBody>
                  <a:tcPr/>
                </a:tc>
                <a:tc>
                  <a:txBody>
                    <a:bodyPr/>
                    <a:lstStyle/>
                    <a:p>
                      <a:pPr algn="ctr" latinLnBrk="1"/>
                      <a:r>
                        <a:rPr lang="en-US" altLang="ko-KR" sz="1800" dirty="0" smtClean="0"/>
                        <a:t>7660</a:t>
                      </a:r>
                      <a:endParaRPr lang="ko-KR" altLang="en-US" sz="1800" dirty="0"/>
                    </a:p>
                  </a:txBody>
                  <a:tcPr/>
                </a:tc>
                <a:tc>
                  <a:txBody>
                    <a:bodyPr/>
                    <a:lstStyle/>
                    <a:p>
                      <a:pPr algn="ctr" latinLnBrk="1"/>
                      <a:r>
                        <a:rPr lang="en-US" altLang="ko-KR" sz="1800" dirty="0" smtClean="0"/>
                        <a:t>8000</a:t>
                      </a:r>
                      <a:endParaRPr lang="ko-KR" altLang="en-US" sz="1800" dirty="0"/>
                    </a:p>
                  </a:txBody>
                  <a:tcPr/>
                </a:tc>
                <a:tc>
                  <a:txBody>
                    <a:bodyPr/>
                    <a:lstStyle/>
                    <a:p>
                      <a:pPr algn="ctr" latinLnBrk="1"/>
                      <a:r>
                        <a:rPr lang="en-US" altLang="ko-KR" sz="1800" dirty="0" smtClean="0"/>
                        <a:t>8340</a:t>
                      </a:r>
                      <a:endParaRPr lang="ko-KR" altLang="en-US" sz="1800" dirty="0"/>
                    </a:p>
                  </a:txBody>
                  <a:tcPr/>
                </a:tc>
                <a:tc>
                  <a:txBody>
                    <a:bodyPr/>
                    <a:lstStyle/>
                    <a:p>
                      <a:pPr algn="ctr" latinLnBrk="1"/>
                      <a:r>
                        <a:rPr lang="en-US" altLang="ko-KR" sz="1800" dirty="0" smtClean="0"/>
                        <a:t>8670</a:t>
                      </a:r>
                      <a:endParaRPr lang="ko-KR" altLang="en-US" sz="1800" dirty="0"/>
                    </a:p>
                  </a:txBody>
                  <a:tcPr/>
                </a:tc>
                <a:tc>
                  <a:txBody>
                    <a:bodyPr/>
                    <a:lstStyle/>
                    <a:p>
                      <a:pPr algn="ctr" latinLnBrk="1"/>
                      <a:r>
                        <a:rPr lang="en-US" altLang="ko-KR" sz="1800" dirty="0" smtClean="0"/>
                        <a:t>9270</a:t>
                      </a:r>
                      <a:endParaRPr lang="ko-KR" altLang="en-US" sz="1800" dirty="0"/>
                    </a:p>
                  </a:txBody>
                  <a:tcPr/>
                </a:tc>
                <a:tc>
                  <a:txBody>
                    <a:bodyPr/>
                    <a:lstStyle/>
                    <a:p>
                      <a:pPr algn="ctr" latinLnBrk="1"/>
                      <a:r>
                        <a:rPr lang="en-US" altLang="ko-KR" sz="1800" dirty="0" smtClean="0"/>
                        <a:t>10330</a:t>
                      </a:r>
                      <a:endParaRPr lang="ko-KR" altLang="en-US" sz="1800" dirty="0"/>
                    </a:p>
                  </a:txBody>
                  <a:tcPr/>
                </a:tc>
                <a:tc>
                  <a:txBody>
                    <a:bodyPr/>
                    <a:lstStyle/>
                    <a:p>
                      <a:pPr algn="ctr" latinLnBrk="1"/>
                      <a:r>
                        <a:rPr lang="en-US" altLang="ko-KR" sz="1800" dirty="0" smtClean="0"/>
                        <a:t>12200</a:t>
                      </a:r>
                      <a:endParaRPr lang="ko-KR" altLang="en-US" sz="1800" dirty="0"/>
                    </a:p>
                  </a:txBody>
                  <a:tcPr/>
                </a:tc>
              </a:tr>
              <a:tr h="370840">
                <a:tc>
                  <a:txBody>
                    <a:bodyPr/>
                    <a:lstStyle/>
                    <a:p>
                      <a:pPr algn="ctr" latinLnBrk="1"/>
                      <a:r>
                        <a:rPr lang="en-US" altLang="ja-JP" sz="1800" dirty="0" smtClean="0">
                          <a:latin typeface="+mn-lt"/>
                        </a:rPr>
                        <a:t>supply target </a:t>
                      </a:r>
                    </a:p>
                    <a:p>
                      <a:pPr algn="ctr" latinLnBrk="1"/>
                      <a:r>
                        <a:rPr lang="en-US" altLang="ja-JP" sz="1800" dirty="0" smtClean="0">
                          <a:latin typeface="+mn-lt"/>
                        </a:rPr>
                        <a:t>rate (</a:t>
                      </a:r>
                      <a:r>
                        <a:rPr lang="ja-JP" altLang="en-US" sz="1800" dirty="0" smtClean="0">
                          <a:latin typeface="+mn-lt"/>
                        </a:rPr>
                        <a:t>％</a:t>
                      </a:r>
                      <a:r>
                        <a:rPr lang="en-US" altLang="ja-JP" sz="1800" dirty="0" smtClean="0">
                          <a:latin typeface="+mn-lt"/>
                        </a:rPr>
                        <a:t>)</a:t>
                      </a:r>
                      <a:endParaRPr lang="ko-KR" altLang="en-US" sz="1800" dirty="0">
                        <a:latin typeface="+mn-lt"/>
                      </a:endParaRPr>
                    </a:p>
                  </a:txBody>
                  <a:tcPr/>
                </a:tc>
                <a:tc>
                  <a:txBody>
                    <a:bodyPr/>
                    <a:lstStyle/>
                    <a:p>
                      <a:pPr algn="ctr" latinLnBrk="1"/>
                      <a:r>
                        <a:rPr lang="en-US" altLang="ko-KR" sz="1800" dirty="0" smtClean="0"/>
                        <a:t>0.87</a:t>
                      </a:r>
                      <a:endParaRPr lang="ko-KR" altLang="en-US" sz="1800" dirty="0"/>
                    </a:p>
                  </a:txBody>
                  <a:tcPr/>
                </a:tc>
                <a:tc>
                  <a:txBody>
                    <a:bodyPr/>
                    <a:lstStyle/>
                    <a:p>
                      <a:pPr algn="ctr" latinLnBrk="1"/>
                      <a:r>
                        <a:rPr lang="en-US" altLang="ko-KR" sz="1800" dirty="0" smtClean="0"/>
                        <a:t>0.91</a:t>
                      </a:r>
                      <a:endParaRPr lang="ko-KR" altLang="en-US" sz="1800" dirty="0"/>
                    </a:p>
                  </a:txBody>
                  <a:tcPr/>
                </a:tc>
                <a:tc>
                  <a:txBody>
                    <a:bodyPr/>
                    <a:lstStyle/>
                    <a:p>
                      <a:pPr algn="ctr" latinLnBrk="1"/>
                      <a:r>
                        <a:rPr lang="en-US" altLang="ko-KR" sz="1800" dirty="0" smtClean="0"/>
                        <a:t>0.92</a:t>
                      </a:r>
                      <a:endParaRPr lang="ko-KR" altLang="en-US" sz="1800" dirty="0"/>
                    </a:p>
                  </a:txBody>
                  <a:tcPr/>
                </a:tc>
                <a:tc>
                  <a:txBody>
                    <a:bodyPr/>
                    <a:lstStyle/>
                    <a:p>
                      <a:pPr algn="ctr" latinLnBrk="1"/>
                      <a:r>
                        <a:rPr lang="en-US" altLang="ko-KR" sz="1800" dirty="0" smtClean="0"/>
                        <a:t>0.97</a:t>
                      </a:r>
                      <a:endParaRPr lang="ko-KR" altLang="en-US" sz="1800" dirty="0"/>
                    </a:p>
                  </a:txBody>
                  <a:tcPr/>
                </a:tc>
                <a:tc>
                  <a:txBody>
                    <a:bodyPr/>
                    <a:lstStyle/>
                    <a:p>
                      <a:pPr algn="ctr" latinLnBrk="1"/>
                      <a:r>
                        <a:rPr lang="en-US" altLang="ko-KR" sz="1800" dirty="0" smtClean="0"/>
                        <a:t>0.99</a:t>
                      </a:r>
                      <a:endParaRPr lang="ko-KR" altLang="en-US" sz="1800" dirty="0"/>
                    </a:p>
                  </a:txBody>
                  <a:tcPr/>
                </a:tc>
                <a:tc>
                  <a:txBody>
                    <a:bodyPr/>
                    <a:lstStyle/>
                    <a:p>
                      <a:pPr algn="ctr" latinLnBrk="1"/>
                      <a:r>
                        <a:rPr lang="en-US" altLang="ko-KR" sz="1800" dirty="0" smtClean="0"/>
                        <a:t>1.05</a:t>
                      </a:r>
                      <a:endParaRPr lang="ko-KR" altLang="en-US" sz="1800" dirty="0"/>
                    </a:p>
                  </a:txBody>
                  <a:tcPr/>
                </a:tc>
                <a:tc>
                  <a:txBody>
                    <a:bodyPr/>
                    <a:lstStyle/>
                    <a:p>
                      <a:pPr algn="ctr" latinLnBrk="1"/>
                      <a:r>
                        <a:rPr lang="en-US" altLang="ko-KR" sz="1800" dirty="0" smtClean="0"/>
                        <a:t>1.16</a:t>
                      </a:r>
                      <a:endParaRPr lang="ko-KR" altLang="en-US" sz="1800" dirty="0"/>
                    </a:p>
                  </a:txBody>
                  <a:tcPr/>
                </a:tc>
                <a:tc>
                  <a:txBody>
                    <a:bodyPr/>
                    <a:lstStyle/>
                    <a:p>
                      <a:pPr algn="ctr" latinLnBrk="1"/>
                      <a:r>
                        <a:rPr lang="en-US" altLang="ko-KR" sz="1800" dirty="0" smtClean="0"/>
                        <a:t>1.35</a:t>
                      </a:r>
                      <a:endParaRPr lang="ko-KR" altLang="en-US" sz="1800" dirty="0"/>
                    </a:p>
                  </a:txBody>
                  <a:tcPr/>
                </a:tc>
              </a:tr>
            </a:tbl>
          </a:graphicData>
        </a:graphic>
      </p:graphicFrame>
      <p:sp>
        <p:nvSpPr>
          <p:cNvPr id="3" name="正方形/長方形 2"/>
          <p:cNvSpPr/>
          <p:nvPr/>
        </p:nvSpPr>
        <p:spPr>
          <a:xfrm>
            <a:off x="545340" y="2420888"/>
            <a:ext cx="8203124" cy="369332"/>
          </a:xfrm>
          <a:prstGeom prst="rect">
            <a:avLst/>
          </a:prstGeom>
          <a:noFill/>
        </p:spPr>
        <p:txBody>
          <a:bodyPr wrap="square">
            <a:spAutoFit/>
          </a:bodyPr>
          <a:lstStyle/>
          <a:p>
            <a:r>
              <a:rPr lang="ja-JP" altLang="en-US" dirty="0"/>
              <a:t>⇒</a:t>
            </a:r>
            <a:r>
              <a:rPr lang="en-US" altLang="ja-JP" dirty="0"/>
              <a:t>obligation supply </a:t>
            </a:r>
            <a:r>
              <a:rPr lang="en-US" altLang="ja-JP" dirty="0" smtClean="0"/>
              <a:t>amount and rate of Korea in </a:t>
            </a:r>
            <a:r>
              <a:rPr lang="en-US" altLang="ja-JP" dirty="0"/>
              <a:t>2013 </a:t>
            </a:r>
            <a:r>
              <a:rPr lang="en-US" altLang="ja-JP" dirty="0" smtClean="0"/>
              <a:t>were 9,120GWh and 2.5%</a:t>
            </a:r>
            <a:endParaRPr lang="ja-JP" altLang="en-US" dirty="0"/>
          </a:p>
        </p:txBody>
      </p:sp>
      <p:sp>
        <p:nvSpPr>
          <p:cNvPr id="5" name="円/楕円 4"/>
          <p:cNvSpPr/>
          <p:nvPr/>
        </p:nvSpPr>
        <p:spPr>
          <a:xfrm>
            <a:off x="89755" y="1739178"/>
            <a:ext cx="8915513" cy="64807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95332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8095" y="836712"/>
            <a:ext cx="9167751" cy="5143331"/>
          </a:xfrm>
          <a:prstGeom prst="rect">
            <a:avLst/>
          </a:prstGeom>
        </p:spPr>
      </p:pic>
      <p:pic>
        <p:nvPicPr>
          <p:cNvPr id="6" name="図 5"/>
          <p:cNvPicPr>
            <a:picLocks noChangeAspect="1"/>
          </p:cNvPicPr>
          <p:nvPr/>
        </p:nvPicPr>
        <p:blipFill>
          <a:blip r:embed="rId3"/>
          <a:stretch>
            <a:fillRect/>
          </a:stretch>
        </p:blipFill>
        <p:spPr>
          <a:xfrm>
            <a:off x="43499" y="6093296"/>
            <a:ext cx="5301786" cy="504056"/>
          </a:xfrm>
          <a:prstGeom prst="rect">
            <a:avLst/>
          </a:prstGeom>
        </p:spPr>
      </p:pic>
      <p:sp>
        <p:nvSpPr>
          <p:cNvPr id="2" name="正方形/長方形 1"/>
          <p:cNvSpPr/>
          <p:nvPr/>
        </p:nvSpPr>
        <p:spPr>
          <a:xfrm>
            <a:off x="524016" y="0"/>
            <a:ext cx="8640960" cy="523220"/>
          </a:xfrm>
          <a:prstGeom prst="rect">
            <a:avLst/>
          </a:prstGeom>
        </p:spPr>
        <p:txBody>
          <a:bodyPr wrap="square">
            <a:spAutoFit/>
          </a:bodyPr>
          <a:lstStyle/>
          <a:p>
            <a:r>
              <a:rPr lang="ko-KR" altLang="en-US" sz="2800" b="1" dirty="0"/>
              <a:t>도</a:t>
            </a:r>
            <a:r>
              <a:rPr lang="ko-KR" altLang="en-US" sz="2800" b="1" dirty="0" smtClean="0"/>
              <a:t>표</a:t>
            </a:r>
            <a:r>
              <a:rPr lang="en-US" altLang="ja-JP" sz="2800" b="1" dirty="0" smtClean="0"/>
              <a:t>4.2  </a:t>
            </a:r>
            <a:r>
              <a:rPr lang="ko-KR" altLang="en-US" sz="2800" b="1" dirty="0" smtClean="0"/>
              <a:t>일본의 고정가격매입제도</a:t>
            </a:r>
            <a:r>
              <a:rPr lang="ja-JP" altLang="en-US" sz="2800" b="1" dirty="0" smtClean="0"/>
              <a:t>（</a:t>
            </a:r>
            <a:r>
              <a:rPr lang="en-US" altLang="ja-JP" sz="2800" b="1" dirty="0" smtClean="0"/>
              <a:t>2014</a:t>
            </a:r>
            <a:r>
              <a:rPr lang="ko-KR" altLang="en-US" sz="2800" b="1" dirty="0" smtClean="0"/>
              <a:t>년 기준</a:t>
            </a:r>
            <a:r>
              <a:rPr lang="ja-JP" altLang="en-US" sz="2800" b="1" dirty="0" smtClean="0"/>
              <a:t>）</a:t>
            </a:r>
            <a:endParaRPr lang="ja-JP" altLang="en-US" sz="2800" dirty="0"/>
          </a:p>
        </p:txBody>
      </p:sp>
    </p:spTree>
    <p:extLst>
      <p:ext uri="{BB962C8B-B14F-4D97-AF65-F5344CB8AC3E}">
        <p14:creationId xmlns:p14="http://schemas.microsoft.com/office/powerpoint/2010/main" val="858211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50740"/>
            <a:ext cx="8319868" cy="5741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1124" y="260648"/>
            <a:ext cx="50863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6853346" y="258197"/>
            <a:ext cx="1219116" cy="384721"/>
          </a:xfrm>
          <a:prstGeom prst="rect">
            <a:avLst/>
          </a:prstGeom>
          <a:noFill/>
        </p:spPr>
        <p:txBody>
          <a:bodyPr wrap="square" rtlCol="0">
            <a:spAutoFit/>
          </a:bodyPr>
          <a:lstStyle/>
          <a:p>
            <a:r>
              <a:rPr lang="en-US" altLang="ja-JP" sz="1900" dirty="0">
                <a:latin typeface="Century" pitchFamily="18" charset="0"/>
              </a:rPr>
              <a:t>i</a:t>
            </a:r>
            <a:r>
              <a:rPr kumimoji="1" lang="en-US" altLang="ja-JP" sz="1900" dirty="0" smtClean="0">
                <a:latin typeface="Century" pitchFamily="18" charset="0"/>
              </a:rPr>
              <a:t>n Japan</a:t>
            </a:r>
            <a:endParaRPr kumimoji="1" lang="ja-JP" altLang="en-US" sz="1900" dirty="0">
              <a:latin typeface="Century" pitchFamily="18" charset="0"/>
            </a:endParaRPr>
          </a:p>
        </p:txBody>
      </p:sp>
      <p:sp>
        <p:nvSpPr>
          <p:cNvPr id="2" name="正方形/長方形 1"/>
          <p:cNvSpPr/>
          <p:nvPr/>
        </p:nvSpPr>
        <p:spPr>
          <a:xfrm>
            <a:off x="767035" y="258197"/>
            <a:ext cx="994183" cy="369332"/>
          </a:xfrm>
          <a:prstGeom prst="rect">
            <a:avLst/>
          </a:prstGeom>
        </p:spPr>
        <p:txBody>
          <a:bodyPr wrap="none">
            <a:spAutoFit/>
          </a:bodyPr>
          <a:lstStyle/>
          <a:p>
            <a:r>
              <a:rPr lang="ko-KR" altLang="en-US" b="1" dirty="0"/>
              <a:t>도표</a:t>
            </a:r>
            <a:r>
              <a:rPr lang="en-US" altLang="ja-JP" b="1" dirty="0" smtClean="0"/>
              <a:t>4.3 </a:t>
            </a:r>
            <a:endParaRPr lang="ja-JP" altLang="en-US" dirty="0"/>
          </a:p>
        </p:txBody>
      </p:sp>
      <p:sp>
        <p:nvSpPr>
          <p:cNvPr id="6" name="円/楕円 5"/>
          <p:cNvSpPr/>
          <p:nvPr/>
        </p:nvSpPr>
        <p:spPr>
          <a:xfrm>
            <a:off x="5476924" y="2348880"/>
            <a:ext cx="2921100" cy="64807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71784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00973" y="404664"/>
            <a:ext cx="8784976" cy="5919657"/>
          </a:xfrm>
          <a:prstGeom prst="rect">
            <a:avLst/>
          </a:prstGeom>
        </p:spPr>
      </p:pic>
      <p:sp>
        <p:nvSpPr>
          <p:cNvPr id="2" name="テキスト ボックス 1"/>
          <p:cNvSpPr txBox="1"/>
          <p:nvPr/>
        </p:nvSpPr>
        <p:spPr>
          <a:xfrm>
            <a:off x="683568" y="317894"/>
            <a:ext cx="1249060" cy="461665"/>
          </a:xfrm>
          <a:prstGeom prst="rect">
            <a:avLst/>
          </a:prstGeom>
          <a:noFill/>
        </p:spPr>
        <p:txBody>
          <a:bodyPr wrap="none" rtlCol="0">
            <a:spAutoFit/>
          </a:bodyPr>
          <a:lstStyle/>
          <a:p>
            <a:r>
              <a:rPr lang="ja-JP" altLang="en-US" sz="2400" dirty="0" smtClean="0"/>
              <a:t>図表</a:t>
            </a:r>
            <a:r>
              <a:rPr lang="en-US" altLang="ja-JP" sz="2400" dirty="0" smtClean="0"/>
              <a:t>12</a:t>
            </a:r>
            <a:r>
              <a:rPr kumimoji="1" lang="en-US" altLang="ja-JP" sz="2400" dirty="0" smtClean="0"/>
              <a:t>  </a:t>
            </a:r>
            <a:endParaRPr kumimoji="1" lang="ja-JP" altLang="en-US" sz="2400" dirty="0"/>
          </a:p>
        </p:txBody>
      </p:sp>
      <p:sp>
        <p:nvSpPr>
          <p:cNvPr id="5" name="正方形/長方形 4"/>
          <p:cNvSpPr/>
          <p:nvPr/>
        </p:nvSpPr>
        <p:spPr>
          <a:xfrm>
            <a:off x="179512" y="5892273"/>
            <a:ext cx="8712968"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正方形/長方形 5"/>
          <p:cNvSpPr/>
          <p:nvPr/>
        </p:nvSpPr>
        <p:spPr>
          <a:xfrm>
            <a:off x="1619672" y="6110038"/>
            <a:ext cx="6696744" cy="646331"/>
          </a:xfrm>
          <a:prstGeom prst="rect">
            <a:avLst/>
          </a:prstGeom>
        </p:spPr>
        <p:txBody>
          <a:bodyPr wrap="square">
            <a:spAutoFit/>
          </a:bodyPr>
          <a:lstStyle/>
          <a:p>
            <a:r>
              <a:rPr lang="ko-KR" altLang="en-US" b="1" dirty="0" smtClean="0"/>
              <a:t>총발전량중 재생가능에너지발전비중</a:t>
            </a:r>
            <a:r>
              <a:rPr lang="en-US" altLang="ko-KR" b="1" dirty="0" smtClean="0"/>
              <a:t>(</a:t>
            </a:r>
            <a:r>
              <a:rPr lang="ko-KR" altLang="en-US" b="1" dirty="0" smtClean="0"/>
              <a:t>대형수력제외</a:t>
            </a:r>
            <a:r>
              <a:rPr lang="en-US" altLang="ko-KR" b="1" dirty="0" smtClean="0"/>
              <a:t>)</a:t>
            </a:r>
            <a:endParaRPr lang="en-US" altLang="ja-JP" b="1" dirty="0" smtClean="0"/>
          </a:p>
          <a:p>
            <a:r>
              <a:rPr lang="ja-JP" altLang="en-US" b="1" dirty="0" smtClean="0"/>
              <a:t>⇒</a:t>
            </a:r>
            <a:r>
              <a:rPr lang="en-US" altLang="ja-JP" b="1" dirty="0"/>
              <a:t>1.4 % 2011</a:t>
            </a:r>
            <a:r>
              <a:rPr lang="ja-JP" altLang="en-US" b="1" dirty="0"/>
              <a:t>　⇒</a:t>
            </a:r>
            <a:r>
              <a:rPr lang="en-US" altLang="ja-JP" b="1" dirty="0"/>
              <a:t> </a:t>
            </a:r>
            <a:r>
              <a:rPr lang="ja-JP" altLang="en-US" b="1" dirty="0"/>
              <a:t>　</a:t>
            </a:r>
            <a:r>
              <a:rPr lang="en-US" altLang="ja-JP" b="1" dirty="0"/>
              <a:t>1.6% in 2012</a:t>
            </a:r>
            <a:r>
              <a:rPr lang="ja-JP" altLang="en-US" b="1" dirty="0"/>
              <a:t>　⇒</a:t>
            </a:r>
            <a:r>
              <a:rPr lang="en-US" altLang="ja-JP" b="1" dirty="0"/>
              <a:t>2.2% in 2013</a:t>
            </a:r>
            <a:endParaRPr lang="en-US" altLang="ko-KR" b="1" dirty="0"/>
          </a:p>
        </p:txBody>
      </p:sp>
      <p:sp>
        <p:nvSpPr>
          <p:cNvPr id="7" name="星 6 6"/>
          <p:cNvSpPr/>
          <p:nvPr/>
        </p:nvSpPr>
        <p:spPr>
          <a:xfrm>
            <a:off x="1006350" y="6110038"/>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79512" y="182079"/>
            <a:ext cx="8712968" cy="5909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ko-KR" altLang="en-US" sz="2800" dirty="0" smtClean="0"/>
              <a:t>도표</a:t>
            </a:r>
            <a:r>
              <a:rPr kumimoji="1" lang="en-US" altLang="ko-KR" sz="2800" dirty="0" smtClean="0"/>
              <a:t>4.4 </a:t>
            </a:r>
            <a:r>
              <a:rPr kumimoji="1" lang="ko-KR" altLang="en-US" sz="2800" dirty="0" smtClean="0"/>
              <a:t>재생가능에너지</a:t>
            </a:r>
            <a:r>
              <a:rPr kumimoji="1" lang="en-US" altLang="ko-KR" sz="2800" dirty="0" smtClean="0"/>
              <a:t>(</a:t>
            </a:r>
            <a:r>
              <a:rPr kumimoji="1" lang="ko-KR" altLang="en-US" sz="2800" dirty="0" smtClean="0"/>
              <a:t>대형수력제외</a:t>
            </a:r>
            <a:r>
              <a:rPr kumimoji="1" lang="en-US" altLang="ko-KR" sz="2800" dirty="0" smtClean="0"/>
              <a:t>) </a:t>
            </a:r>
            <a:r>
              <a:rPr kumimoji="1" lang="ko-KR" altLang="en-US" sz="2800" dirty="0" smtClean="0"/>
              <a:t>설비용량추이</a:t>
            </a:r>
            <a:endParaRPr kumimoji="1" lang="ja-JP" altLang="en-US" sz="2800" dirty="0"/>
          </a:p>
        </p:txBody>
      </p:sp>
      <p:sp>
        <p:nvSpPr>
          <p:cNvPr id="9" name="正方形/長方形 8"/>
          <p:cNvSpPr/>
          <p:nvPr/>
        </p:nvSpPr>
        <p:spPr>
          <a:xfrm>
            <a:off x="7104005" y="755711"/>
            <a:ext cx="2292531" cy="923330"/>
          </a:xfrm>
          <a:prstGeom prst="rect">
            <a:avLst/>
          </a:prstGeom>
        </p:spPr>
        <p:txBody>
          <a:bodyPr wrap="square">
            <a:spAutoFit/>
          </a:bodyPr>
          <a:lstStyle/>
          <a:p>
            <a:r>
              <a:rPr lang="ko-KR" altLang="en-US" dirty="0">
                <a:solidFill>
                  <a:srgbClr val="FF0000"/>
                </a:solidFill>
              </a:rPr>
              <a:t>설비 인정의 약</a:t>
            </a:r>
            <a:r>
              <a:rPr lang="en-US" altLang="ko-KR" dirty="0">
                <a:solidFill>
                  <a:srgbClr val="FF0000"/>
                </a:solidFill>
              </a:rPr>
              <a:t>96%, </a:t>
            </a:r>
            <a:endParaRPr lang="en-US" altLang="ko-KR" dirty="0" smtClean="0">
              <a:solidFill>
                <a:srgbClr val="FF0000"/>
              </a:solidFill>
            </a:endParaRPr>
          </a:p>
          <a:p>
            <a:r>
              <a:rPr lang="ko-KR" altLang="en-US" dirty="0" smtClean="0">
                <a:solidFill>
                  <a:srgbClr val="FF0000"/>
                </a:solidFill>
              </a:rPr>
              <a:t>신규도입량의 </a:t>
            </a:r>
            <a:r>
              <a:rPr lang="en-US" altLang="ko-KR" dirty="0">
                <a:solidFill>
                  <a:srgbClr val="FF0000"/>
                </a:solidFill>
              </a:rPr>
              <a:t>98%</a:t>
            </a:r>
            <a:r>
              <a:rPr lang="ko-KR" altLang="en-US" dirty="0">
                <a:solidFill>
                  <a:srgbClr val="FF0000"/>
                </a:solidFill>
              </a:rPr>
              <a:t>가 </a:t>
            </a:r>
            <a:endParaRPr lang="en-US" altLang="ko-KR" dirty="0" smtClean="0">
              <a:solidFill>
                <a:srgbClr val="FF0000"/>
              </a:solidFill>
            </a:endParaRPr>
          </a:p>
          <a:p>
            <a:r>
              <a:rPr lang="ko-KR" altLang="en-US" dirty="0" smtClean="0">
                <a:solidFill>
                  <a:srgbClr val="FF0000"/>
                </a:solidFill>
              </a:rPr>
              <a:t>태양광발전</a:t>
            </a:r>
            <a:endParaRPr lang="ja-JP" altLang="en-US" dirty="0"/>
          </a:p>
        </p:txBody>
      </p:sp>
    </p:spTree>
    <p:extLst>
      <p:ext uri="{BB962C8B-B14F-4D97-AF65-F5344CB8AC3E}">
        <p14:creationId xmlns:p14="http://schemas.microsoft.com/office/powerpoint/2010/main" val="133003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660" y="40472"/>
            <a:ext cx="8229600" cy="490066"/>
          </a:xfrm>
        </p:spPr>
        <p:txBody>
          <a:bodyPr>
            <a:normAutofit fontScale="90000"/>
          </a:bodyPr>
          <a:lstStyle/>
          <a:p>
            <a:r>
              <a:rPr kumimoji="1" lang="ko-KR" altLang="en-US" sz="3200" dirty="0" smtClean="0"/>
              <a:t>도표 </a:t>
            </a:r>
            <a:r>
              <a:rPr kumimoji="1" lang="en-US" altLang="ko-KR" sz="3200" dirty="0" smtClean="0"/>
              <a:t>4.5   </a:t>
            </a:r>
            <a:r>
              <a:rPr kumimoji="1" lang="ko-KR" altLang="en-US" sz="3200" dirty="0" smtClean="0"/>
              <a:t>일본의 풍력발전 도입량</a:t>
            </a:r>
            <a:endParaRPr kumimoji="1" lang="ja-JP" altLang="en-US" sz="3200" dirty="0"/>
          </a:p>
        </p:txBody>
      </p:sp>
      <p:pic>
        <p:nvPicPr>
          <p:cNvPr id="5" name="図 4"/>
          <p:cNvPicPr>
            <a:picLocks noChangeAspect="1"/>
          </p:cNvPicPr>
          <p:nvPr/>
        </p:nvPicPr>
        <p:blipFill>
          <a:blip r:embed="rId2"/>
          <a:stretch>
            <a:fillRect/>
          </a:stretch>
        </p:blipFill>
        <p:spPr>
          <a:xfrm>
            <a:off x="323528" y="1052736"/>
            <a:ext cx="6633644" cy="5190836"/>
          </a:xfrm>
          <a:prstGeom prst="rect">
            <a:avLst/>
          </a:prstGeom>
        </p:spPr>
      </p:pic>
      <p:sp>
        <p:nvSpPr>
          <p:cNvPr id="6" name="正方形/長方形 5"/>
          <p:cNvSpPr/>
          <p:nvPr/>
        </p:nvSpPr>
        <p:spPr>
          <a:xfrm>
            <a:off x="1043608" y="1268760"/>
            <a:ext cx="2808312" cy="6480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角丸四角形 6"/>
          <p:cNvSpPr/>
          <p:nvPr/>
        </p:nvSpPr>
        <p:spPr>
          <a:xfrm>
            <a:off x="1187624" y="3429000"/>
            <a:ext cx="2088232"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ko-KR" altLang="en-US" dirty="0" smtClean="0"/>
              <a:t>건축기본법개정</a:t>
            </a:r>
            <a:endParaRPr kumimoji="1" lang="ja-JP" altLang="en-US" dirty="0"/>
          </a:p>
        </p:txBody>
      </p:sp>
      <p:sp>
        <p:nvSpPr>
          <p:cNvPr id="8" name="角丸四角形 7"/>
          <p:cNvSpPr/>
          <p:nvPr/>
        </p:nvSpPr>
        <p:spPr>
          <a:xfrm>
            <a:off x="2051720" y="1751022"/>
            <a:ext cx="2448272" cy="53983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ko-KR" altLang="en-US" dirty="0" smtClean="0"/>
              <a:t>풍력발전설치보조금 폐지</a:t>
            </a:r>
            <a:endParaRPr kumimoji="1" lang="ja-JP" altLang="en-US" dirty="0"/>
          </a:p>
        </p:txBody>
      </p:sp>
      <p:sp>
        <p:nvSpPr>
          <p:cNvPr id="9" name="角丸四角形 8"/>
          <p:cNvSpPr/>
          <p:nvPr/>
        </p:nvSpPr>
        <p:spPr>
          <a:xfrm>
            <a:off x="3563888" y="1107072"/>
            <a:ext cx="2232248" cy="53983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ko-KR" altLang="en-US" dirty="0" smtClean="0"/>
              <a:t>환경영향평가도입</a:t>
            </a:r>
            <a:endParaRPr kumimoji="1" lang="ja-JP" altLang="en-US" dirty="0"/>
          </a:p>
        </p:txBody>
      </p:sp>
      <p:sp>
        <p:nvSpPr>
          <p:cNvPr id="10" name="テキスト ボックス 9"/>
          <p:cNvSpPr txBox="1"/>
          <p:nvPr/>
        </p:nvSpPr>
        <p:spPr>
          <a:xfrm>
            <a:off x="755576" y="6243572"/>
            <a:ext cx="4602542" cy="369332"/>
          </a:xfrm>
          <a:prstGeom prst="rect">
            <a:avLst/>
          </a:prstGeom>
          <a:noFill/>
        </p:spPr>
        <p:txBody>
          <a:bodyPr wrap="none" rtlCol="0">
            <a:spAutoFit/>
          </a:bodyPr>
          <a:lstStyle/>
          <a:p>
            <a:r>
              <a:rPr kumimoji="1" lang="ko-KR" altLang="en-US" dirty="0" smtClean="0"/>
              <a:t>자료</a:t>
            </a:r>
            <a:r>
              <a:rPr kumimoji="1" lang="en-US" altLang="ko-KR" dirty="0" smtClean="0"/>
              <a:t>; </a:t>
            </a:r>
            <a:r>
              <a:rPr kumimoji="1" lang="ko-KR" altLang="en-US" dirty="0" smtClean="0"/>
              <a:t>신에너지산업기술종합개발기구</a:t>
            </a:r>
            <a:r>
              <a:rPr kumimoji="1" lang="en-US" altLang="ko-KR" dirty="0" smtClean="0"/>
              <a:t>(2014)</a:t>
            </a:r>
            <a:endParaRPr kumimoji="1" lang="ja-JP" altLang="en-US" dirty="0"/>
          </a:p>
        </p:txBody>
      </p:sp>
      <p:sp>
        <p:nvSpPr>
          <p:cNvPr id="11" name="テキスト ボックス 10"/>
          <p:cNvSpPr txBox="1"/>
          <p:nvPr/>
        </p:nvSpPr>
        <p:spPr>
          <a:xfrm>
            <a:off x="6639051" y="4233530"/>
            <a:ext cx="1338828" cy="369332"/>
          </a:xfrm>
          <a:prstGeom prst="rect">
            <a:avLst/>
          </a:prstGeom>
          <a:noFill/>
        </p:spPr>
        <p:txBody>
          <a:bodyPr wrap="none" rtlCol="0">
            <a:spAutoFit/>
          </a:bodyPr>
          <a:lstStyle/>
          <a:p>
            <a:r>
              <a:rPr kumimoji="1" lang="ko-KR" altLang="en-US" dirty="0" smtClean="0"/>
              <a:t>누적도입량</a:t>
            </a:r>
            <a:endParaRPr kumimoji="1" lang="ja-JP" altLang="en-US" dirty="0"/>
          </a:p>
        </p:txBody>
      </p:sp>
      <p:sp>
        <p:nvSpPr>
          <p:cNvPr id="12" name="テキスト ボックス 11"/>
          <p:cNvSpPr txBox="1"/>
          <p:nvPr/>
        </p:nvSpPr>
        <p:spPr>
          <a:xfrm>
            <a:off x="6798112" y="5404574"/>
            <a:ext cx="1338828" cy="369332"/>
          </a:xfrm>
          <a:prstGeom prst="rect">
            <a:avLst/>
          </a:prstGeom>
          <a:noFill/>
        </p:spPr>
        <p:txBody>
          <a:bodyPr wrap="none" rtlCol="0">
            <a:spAutoFit/>
          </a:bodyPr>
          <a:lstStyle/>
          <a:p>
            <a:r>
              <a:rPr kumimoji="1" lang="ko-KR" altLang="en-US" dirty="0" smtClean="0"/>
              <a:t>단년도입량</a:t>
            </a:r>
            <a:endParaRPr kumimoji="1" lang="ja-JP" altLang="en-US" dirty="0"/>
          </a:p>
        </p:txBody>
      </p:sp>
      <p:cxnSp>
        <p:nvCxnSpPr>
          <p:cNvPr id="14" name="直線矢印コネクタ 13"/>
          <p:cNvCxnSpPr/>
          <p:nvPr/>
        </p:nvCxnSpPr>
        <p:spPr>
          <a:xfrm flipH="1">
            <a:off x="6287758" y="4349598"/>
            <a:ext cx="3612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6458441" y="5589240"/>
            <a:ext cx="3612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6516216" y="541511"/>
            <a:ext cx="2520280" cy="355482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ko-KR" altLang="en-US" b="1" u="sng" dirty="0" smtClean="0"/>
              <a:t>풍력발전축소요인</a:t>
            </a:r>
            <a:endParaRPr kumimoji="1" lang="en-US" altLang="ko-KR" b="1" u="sng" dirty="0" smtClean="0"/>
          </a:p>
          <a:p>
            <a:pPr algn="ctr"/>
            <a:r>
              <a:rPr lang="ja-JP" altLang="en-US" dirty="0" smtClean="0"/>
              <a:t>○</a:t>
            </a:r>
            <a:r>
              <a:rPr lang="ko-KR" altLang="en-US" dirty="0" smtClean="0"/>
              <a:t>일반전력회사의</a:t>
            </a:r>
            <a:endParaRPr lang="en-US" altLang="ko-KR" dirty="0" smtClean="0"/>
          </a:p>
          <a:p>
            <a:pPr algn="ctr"/>
            <a:r>
              <a:rPr kumimoji="1" lang="ko-KR" altLang="en-US" dirty="0" smtClean="0"/>
              <a:t>계통연계제약</a:t>
            </a:r>
            <a:endParaRPr kumimoji="1" lang="en-US" altLang="ko-KR" dirty="0" smtClean="0"/>
          </a:p>
          <a:p>
            <a:pPr algn="ctr"/>
            <a:r>
              <a:rPr lang="ja-JP" altLang="en-US" dirty="0" smtClean="0"/>
              <a:t>○</a:t>
            </a:r>
            <a:r>
              <a:rPr lang="ko-KR" altLang="en-US" dirty="0" smtClean="0"/>
              <a:t>고정가격매입제도</a:t>
            </a:r>
            <a:endParaRPr lang="en-US" altLang="ko-KR" dirty="0" smtClean="0"/>
          </a:p>
          <a:p>
            <a:pPr algn="ctr"/>
            <a:r>
              <a:rPr kumimoji="1" lang="ko-KR" altLang="en-US" dirty="0" smtClean="0"/>
              <a:t>실시를 앞두고 건설보조금폐지</a:t>
            </a:r>
            <a:endParaRPr kumimoji="1" lang="en-US" altLang="ko-KR" dirty="0" smtClean="0"/>
          </a:p>
          <a:p>
            <a:pPr algn="ctr"/>
            <a:r>
              <a:rPr lang="ja-JP" altLang="en-US" dirty="0" smtClean="0"/>
              <a:t>○</a:t>
            </a:r>
            <a:r>
              <a:rPr lang="en-US" altLang="ja-JP" dirty="0" smtClean="0"/>
              <a:t>2007</a:t>
            </a:r>
            <a:r>
              <a:rPr lang="ko-KR" altLang="en-US" dirty="0" smtClean="0"/>
              <a:t>년건축법의개정으로 내진설계</a:t>
            </a:r>
            <a:r>
              <a:rPr lang="en-US" altLang="ko-KR" dirty="0" smtClean="0"/>
              <a:t>, </a:t>
            </a:r>
            <a:r>
              <a:rPr lang="ko-KR" altLang="en-US" dirty="0" smtClean="0"/>
              <a:t>구조계산 등 필요</a:t>
            </a:r>
            <a:endParaRPr lang="en-US" altLang="ko-KR" dirty="0" smtClean="0"/>
          </a:p>
          <a:p>
            <a:pPr algn="ctr"/>
            <a:r>
              <a:rPr kumimoji="1" lang="ja-JP" altLang="en-US" dirty="0" smtClean="0"/>
              <a:t>○</a:t>
            </a:r>
            <a:r>
              <a:rPr kumimoji="1" lang="en-US" altLang="ja-JP" dirty="0" smtClean="0"/>
              <a:t>2012</a:t>
            </a:r>
            <a:r>
              <a:rPr kumimoji="1" lang="ko-KR" altLang="en-US" dirty="0" smtClean="0"/>
              <a:t>년 환경영향법의 적용</a:t>
            </a:r>
            <a:endParaRPr kumimoji="1" lang="ja-JP" altLang="en-US" dirty="0"/>
          </a:p>
        </p:txBody>
      </p:sp>
    </p:spTree>
    <p:extLst>
      <p:ext uri="{BB962C8B-B14F-4D97-AF65-F5344CB8AC3E}">
        <p14:creationId xmlns:p14="http://schemas.microsoft.com/office/powerpoint/2010/main" val="3530442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359024" y="16465"/>
            <a:ext cx="8784976" cy="5904656"/>
          </a:xfrm>
          <a:prstGeom prst="rect">
            <a:avLst/>
          </a:prstGeom>
        </p:spPr>
      </p:pic>
      <p:sp>
        <p:nvSpPr>
          <p:cNvPr id="5" name="角丸四角形 4"/>
          <p:cNvSpPr/>
          <p:nvPr/>
        </p:nvSpPr>
        <p:spPr>
          <a:xfrm>
            <a:off x="359024" y="1326133"/>
            <a:ext cx="1584175" cy="6766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2012</a:t>
            </a:r>
            <a:r>
              <a:rPr kumimoji="1" lang="ja-JP" altLang="en-US" dirty="0" smtClean="0"/>
              <a:t>年</a:t>
            </a:r>
            <a:endParaRPr kumimoji="1" lang="en-US" altLang="ja-JP" dirty="0" smtClean="0"/>
          </a:p>
          <a:p>
            <a:pPr algn="ctr"/>
            <a:r>
              <a:rPr lang="ko-KR" altLang="en-US" dirty="0" smtClean="0"/>
              <a:t>참입자</a:t>
            </a:r>
            <a:endParaRPr kumimoji="1" lang="ja-JP" altLang="en-US" dirty="0"/>
          </a:p>
        </p:txBody>
      </p:sp>
      <p:sp>
        <p:nvSpPr>
          <p:cNvPr id="6" name="角丸四角形 5"/>
          <p:cNvSpPr/>
          <p:nvPr/>
        </p:nvSpPr>
        <p:spPr>
          <a:xfrm>
            <a:off x="359023" y="3132129"/>
            <a:ext cx="1584175" cy="6766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2013</a:t>
            </a:r>
            <a:r>
              <a:rPr kumimoji="1" lang="ja-JP" altLang="en-US" dirty="0" smtClean="0"/>
              <a:t>年</a:t>
            </a:r>
            <a:endParaRPr kumimoji="1" lang="en-US" altLang="ja-JP" dirty="0" smtClean="0"/>
          </a:p>
          <a:p>
            <a:pPr algn="ctr"/>
            <a:r>
              <a:rPr lang="ko-KR" altLang="en-US" dirty="0" smtClean="0"/>
              <a:t>참입자</a:t>
            </a:r>
            <a:endParaRPr kumimoji="1" lang="ja-JP" altLang="en-US" dirty="0"/>
          </a:p>
        </p:txBody>
      </p:sp>
      <p:sp>
        <p:nvSpPr>
          <p:cNvPr id="7" name="角丸四角形 6"/>
          <p:cNvSpPr/>
          <p:nvPr/>
        </p:nvSpPr>
        <p:spPr>
          <a:xfrm>
            <a:off x="359022" y="4685062"/>
            <a:ext cx="1584175" cy="6766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2014</a:t>
            </a:r>
            <a:r>
              <a:rPr kumimoji="1" lang="ja-JP" altLang="en-US" dirty="0" smtClean="0"/>
              <a:t>年</a:t>
            </a:r>
            <a:endParaRPr kumimoji="1" lang="en-US" altLang="ja-JP" dirty="0" smtClean="0"/>
          </a:p>
          <a:p>
            <a:pPr algn="ctr"/>
            <a:r>
              <a:rPr lang="ko-KR" altLang="en-US" dirty="0" smtClean="0"/>
              <a:t>참입자</a:t>
            </a:r>
            <a:endParaRPr kumimoji="1" lang="ja-JP" altLang="en-US" dirty="0"/>
          </a:p>
        </p:txBody>
      </p:sp>
      <p:sp>
        <p:nvSpPr>
          <p:cNvPr id="8" name="角丸四角形 7"/>
          <p:cNvSpPr/>
          <p:nvPr/>
        </p:nvSpPr>
        <p:spPr>
          <a:xfrm>
            <a:off x="359021" y="6120710"/>
            <a:ext cx="1584175" cy="6766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2014</a:t>
            </a:r>
            <a:r>
              <a:rPr kumimoji="1" lang="ja-JP" altLang="en-US" dirty="0" smtClean="0"/>
              <a:t>年</a:t>
            </a:r>
            <a:endParaRPr kumimoji="1" lang="en-US" altLang="ja-JP" dirty="0" smtClean="0"/>
          </a:p>
          <a:p>
            <a:pPr algn="ctr"/>
            <a:r>
              <a:rPr lang="ko-KR" altLang="en-US" dirty="0" smtClean="0"/>
              <a:t>예정</a:t>
            </a:r>
            <a:endParaRPr kumimoji="1" lang="ja-JP" altLang="en-US" dirty="0"/>
          </a:p>
        </p:txBody>
      </p:sp>
      <p:sp>
        <p:nvSpPr>
          <p:cNvPr id="2" name="角丸四角形 1"/>
          <p:cNvSpPr/>
          <p:nvPr/>
        </p:nvSpPr>
        <p:spPr>
          <a:xfrm>
            <a:off x="4211960" y="6126162"/>
            <a:ext cx="4752528" cy="731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r>
              <a:rPr kumimoji="1" lang="ko-KR" altLang="en-US" dirty="0" smtClean="0"/>
              <a:t>월과 </a:t>
            </a:r>
            <a:r>
              <a:rPr kumimoji="1" lang="en-US" altLang="ko-KR" dirty="0" smtClean="0"/>
              <a:t>7</a:t>
            </a:r>
            <a:r>
              <a:rPr kumimoji="1" lang="ko-KR" altLang="en-US" dirty="0" smtClean="0"/>
              <a:t>월의  </a:t>
            </a:r>
            <a:r>
              <a:rPr kumimoji="1" lang="en-US" altLang="ko-KR" dirty="0" smtClean="0"/>
              <a:t>2</a:t>
            </a:r>
            <a:r>
              <a:rPr kumimoji="1" lang="ko-KR" altLang="en-US" dirty="0" smtClean="0"/>
              <a:t>단계에 걸쳐 </a:t>
            </a:r>
            <a:r>
              <a:rPr kumimoji="1" lang="en-US" altLang="ko-KR" dirty="0" smtClean="0"/>
              <a:t>20</a:t>
            </a:r>
            <a:r>
              <a:rPr kumimoji="1" lang="ko-KR" altLang="en-US" dirty="0" smtClean="0"/>
              <a:t>엔후반</a:t>
            </a:r>
            <a:r>
              <a:rPr kumimoji="1" lang="en-US" altLang="ko-KR" dirty="0" smtClean="0"/>
              <a:t>/kWh</a:t>
            </a:r>
          </a:p>
          <a:p>
            <a:pPr algn="ctr"/>
            <a:r>
              <a:rPr lang="ko-KR" altLang="en-US" dirty="0" smtClean="0"/>
              <a:t>인하예정</a:t>
            </a:r>
            <a:endParaRPr kumimoji="1" lang="ja-JP" altLang="en-US" dirty="0"/>
          </a:p>
        </p:txBody>
      </p:sp>
      <p:sp>
        <p:nvSpPr>
          <p:cNvPr id="9" name="正方形/長方形 8"/>
          <p:cNvSpPr/>
          <p:nvPr/>
        </p:nvSpPr>
        <p:spPr>
          <a:xfrm>
            <a:off x="359021" y="16464"/>
            <a:ext cx="8605467" cy="5322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ko-KR" altLang="en-US" sz="2800" dirty="0" smtClean="0"/>
              <a:t>도표</a:t>
            </a:r>
            <a:r>
              <a:rPr lang="en-US" altLang="ko-KR" sz="2800" dirty="0" smtClean="0"/>
              <a:t>4.6</a:t>
            </a:r>
            <a:r>
              <a:rPr kumimoji="1" lang="en-US" altLang="ko-KR" sz="2800" dirty="0" smtClean="0"/>
              <a:t>  </a:t>
            </a:r>
            <a:r>
              <a:rPr kumimoji="1" lang="ko-KR" altLang="en-US" sz="2800" dirty="0" smtClean="0"/>
              <a:t>사업용 태양광발전 고정가격 인하추이</a:t>
            </a:r>
            <a:endParaRPr kumimoji="1" lang="ja-JP" altLang="en-US" sz="2800" dirty="0"/>
          </a:p>
        </p:txBody>
      </p:sp>
      <p:sp>
        <p:nvSpPr>
          <p:cNvPr id="10" name="テキスト ボックス 9"/>
          <p:cNvSpPr txBox="1"/>
          <p:nvPr/>
        </p:nvSpPr>
        <p:spPr>
          <a:xfrm>
            <a:off x="7267115" y="1278501"/>
            <a:ext cx="1345240" cy="369332"/>
          </a:xfrm>
          <a:prstGeom prst="rect">
            <a:avLst/>
          </a:prstGeom>
          <a:noFill/>
        </p:spPr>
        <p:txBody>
          <a:bodyPr wrap="none" rtlCol="0">
            <a:spAutoFit/>
          </a:bodyPr>
          <a:lstStyle/>
          <a:p>
            <a:r>
              <a:rPr lang="en-US" altLang="ja-JP" dirty="0" smtClean="0"/>
              <a:t>(42</a:t>
            </a:r>
            <a:r>
              <a:rPr lang="ko-KR" altLang="en-US" dirty="0" smtClean="0"/>
              <a:t>엔</a:t>
            </a:r>
            <a:r>
              <a:rPr lang="en-US" altLang="ko-KR" dirty="0" smtClean="0"/>
              <a:t>/10</a:t>
            </a:r>
            <a:r>
              <a:rPr lang="ko-KR" altLang="en-US" dirty="0" smtClean="0"/>
              <a:t>년</a:t>
            </a:r>
            <a:r>
              <a:rPr lang="en-US" altLang="ja-JP" dirty="0" smtClean="0"/>
              <a:t>)</a:t>
            </a:r>
            <a:endParaRPr kumimoji="1" lang="ja-JP" altLang="en-US" dirty="0"/>
          </a:p>
        </p:txBody>
      </p:sp>
      <p:sp>
        <p:nvSpPr>
          <p:cNvPr id="11" name="テキスト ボックス 10"/>
          <p:cNvSpPr txBox="1"/>
          <p:nvPr/>
        </p:nvSpPr>
        <p:spPr>
          <a:xfrm>
            <a:off x="7756822" y="3050234"/>
            <a:ext cx="1345240" cy="369332"/>
          </a:xfrm>
          <a:prstGeom prst="rect">
            <a:avLst/>
          </a:prstGeom>
          <a:noFill/>
        </p:spPr>
        <p:txBody>
          <a:bodyPr wrap="none" rtlCol="0">
            <a:spAutoFit/>
          </a:bodyPr>
          <a:lstStyle/>
          <a:p>
            <a:r>
              <a:rPr lang="en-US" altLang="ja-JP" dirty="0" smtClean="0"/>
              <a:t>(38</a:t>
            </a:r>
            <a:r>
              <a:rPr lang="ko-KR" altLang="en-US" dirty="0" smtClean="0"/>
              <a:t>엔</a:t>
            </a:r>
            <a:r>
              <a:rPr lang="en-US" altLang="ko-KR" dirty="0" smtClean="0"/>
              <a:t>/10</a:t>
            </a:r>
            <a:r>
              <a:rPr lang="ko-KR" altLang="en-US" dirty="0" smtClean="0"/>
              <a:t>년</a:t>
            </a:r>
            <a:r>
              <a:rPr lang="en-US" altLang="ja-JP" dirty="0" smtClean="0"/>
              <a:t>)</a:t>
            </a:r>
            <a:endParaRPr kumimoji="1" lang="ja-JP" altLang="en-US" dirty="0"/>
          </a:p>
        </p:txBody>
      </p:sp>
      <p:sp>
        <p:nvSpPr>
          <p:cNvPr id="12" name="テキスト ボックス 11"/>
          <p:cNvSpPr txBox="1"/>
          <p:nvPr/>
        </p:nvSpPr>
        <p:spPr>
          <a:xfrm>
            <a:off x="7929247" y="4869600"/>
            <a:ext cx="1345240" cy="369332"/>
          </a:xfrm>
          <a:prstGeom prst="rect">
            <a:avLst/>
          </a:prstGeom>
          <a:noFill/>
        </p:spPr>
        <p:txBody>
          <a:bodyPr wrap="none" rtlCol="0">
            <a:spAutoFit/>
          </a:bodyPr>
          <a:lstStyle/>
          <a:p>
            <a:r>
              <a:rPr lang="en-US" altLang="ja-JP" dirty="0" smtClean="0"/>
              <a:t>(37</a:t>
            </a:r>
            <a:r>
              <a:rPr lang="ko-KR" altLang="en-US" dirty="0" smtClean="0"/>
              <a:t>엔</a:t>
            </a:r>
            <a:r>
              <a:rPr lang="en-US" altLang="ko-KR" dirty="0" smtClean="0"/>
              <a:t>/10</a:t>
            </a:r>
            <a:r>
              <a:rPr lang="ko-KR" altLang="en-US" dirty="0" smtClean="0"/>
              <a:t>년</a:t>
            </a:r>
            <a:r>
              <a:rPr lang="en-US" altLang="ja-JP" dirty="0" smtClean="0"/>
              <a:t>)</a:t>
            </a:r>
            <a:endParaRPr kumimoji="1" lang="ja-JP" altLang="en-US" dirty="0"/>
          </a:p>
        </p:txBody>
      </p:sp>
    </p:spTree>
    <p:extLst>
      <p:ext uri="{BB962C8B-B14F-4D97-AF65-F5344CB8AC3E}">
        <p14:creationId xmlns:p14="http://schemas.microsoft.com/office/powerpoint/2010/main" val="401037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p:nvPr/>
        </p:nvCxnSpPr>
        <p:spPr>
          <a:xfrm>
            <a:off x="971600" y="5597487"/>
            <a:ext cx="72728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直線矢印コネクタ 6"/>
          <p:cNvCxnSpPr/>
          <p:nvPr/>
        </p:nvCxnSpPr>
        <p:spPr>
          <a:xfrm flipV="1">
            <a:off x="971600" y="836712"/>
            <a:ext cx="0" cy="47525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直線コネクタ 8"/>
          <p:cNvCxnSpPr/>
          <p:nvPr/>
        </p:nvCxnSpPr>
        <p:spPr>
          <a:xfrm>
            <a:off x="971600" y="4653136"/>
            <a:ext cx="6912768"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971600" y="3645024"/>
            <a:ext cx="6912768"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971600" y="2564904"/>
            <a:ext cx="6912768"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971600" y="1556792"/>
            <a:ext cx="6912768"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52896" y="1404007"/>
            <a:ext cx="418704" cy="369332"/>
          </a:xfrm>
          <a:prstGeom prst="rect">
            <a:avLst/>
          </a:prstGeom>
          <a:noFill/>
        </p:spPr>
        <p:txBody>
          <a:bodyPr wrap="none" rtlCol="0">
            <a:spAutoFit/>
          </a:bodyPr>
          <a:lstStyle/>
          <a:p>
            <a:r>
              <a:rPr kumimoji="1" lang="en-US" altLang="ja-JP" dirty="0" smtClean="0"/>
              <a:t>50</a:t>
            </a:r>
            <a:endParaRPr kumimoji="1" lang="ja-JP" altLang="en-US" dirty="0"/>
          </a:p>
        </p:txBody>
      </p:sp>
      <p:sp>
        <p:nvSpPr>
          <p:cNvPr id="14" name="テキスト ボックス 13"/>
          <p:cNvSpPr txBox="1"/>
          <p:nvPr/>
        </p:nvSpPr>
        <p:spPr>
          <a:xfrm>
            <a:off x="552896" y="2412118"/>
            <a:ext cx="418704" cy="369332"/>
          </a:xfrm>
          <a:prstGeom prst="rect">
            <a:avLst/>
          </a:prstGeom>
          <a:noFill/>
        </p:spPr>
        <p:txBody>
          <a:bodyPr wrap="none" rtlCol="0">
            <a:spAutoFit/>
          </a:bodyPr>
          <a:lstStyle/>
          <a:p>
            <a:r>
              <a:rPr kumimoji="1" lang="en-US" altLang="ja-JP" dirty="0" smtClean="0"/>
              <a:t>45</a:t>
            </a:r>
            <a:endParaRPr kumimoji="1" lang="ja-JP" altLang="en-US" dirty="0"/>
          </a:p>
        </p:txBody>
      </p:sp>
      <p:sp>
        <p:nvSpPr>
          <p:cNvPr id="15" name="テキスト ボックス 14"/>
          <p:cNvSpPr txBox="1"/>
          <p:nvPr/>
        </p:nvSpPr>
        <p:spPr>
          <a:xfrm>
            <a:off x="552896" y="3450779"/>
            <a:ext cx="418704" cy="369332"/>
          </a:xfrm>
          <a:prstGeom prst="rect">
            <a:avLst/>
          </a:prstGeom>
          <a:noFill/>
        </p:spPr>
        <p:txBody>
          <a:bodyPr wrap="none" rtlCol="0">
            <a:spAutoFit/>
          </a:bodyPr>
          <a:lstStyle/>
          <a:p>
            <a:r>
              <a:rPr kumimoji="1" lang="en-US" altLang="ja-JP" dirty="0" smtClean="0"/>
              <a:t>40</a:t>
            </a:r>
            <a:endParaRPr kumimoji="1" lang="ja-JP" altLang="en-US" dirty="0"/>
          </a:p>
        </p:txBody>
      </p:sp>
      <p:sp>
        <p:nvSpPr>
          <p:cNvPr id="16" name="テキスト ボックス 15"/>
          <p:cNvSpPr txBox="1"/>
          <p:nvPr/>
        </p:nvSpPr>
        <p:spPr>
          <a:xfrm>
            <a:off x="552896" y="4424098"/>
            <a:ext cx="418704" cy="369332"/>
          </a:xfrm>
          <a:prstGeom prst="rect">
            <a:avLst/>
          </a:prstGeom>
          <a:noFill/>
        </p:spPr>
        <p:txBody>
          <a:bodyPr wrap="none" rtlCol="0">
            <a:spAutoFit/>
          </a:bodyPr>
          <a:lstStyle/>
          <a:p>
            <a:r>
              <a:rPr kumimoji="1" lang="en-US" altLang="ja-JP" dirty="0" smtClean="0"/>
              <a:t>35</a:t>
            </a:r>
            <a:endParaRPr kumimoji="1" lang="ja-JP" altLang="en-US" dirty="0"/>
          </a:p>
        </p:txBody>
      </p:sp>
      <p:sp>
        <p:nvSpPr>
          <p:cNvPr id="17" name="テキスト ボックス 16"/>
          <p:cNvSpPr txBox="1"/>
          <p:nvPr/>
        </p:nvSpPr>
        <p:spPr>
          <a:xfrm>
            <a:off x="1475655" y="5680582"/>
            <a:ext cx="652743" cy="369332"/>
          </a:xfrm>
          <a:prstGeom prst="rect">
            <a:avLst/>
          </a:prstGeom>
          <a:noFill/>
        </p:spPr>
        <p:txBody>
          <a:bodyPr wrap="none" rtlCol="0">
            <a:spAutoFit/>
          </a:bodyPr>
          <a:lstStyle/>
          <a:p>
            <a:r>
              <a:rPr kumimoji="1" lang="en-US" altLang="ja-JP" dirty="0" smtClean="0"/>
              <a:t>2011</a:t>
            </a:r>
            <a:endParaRPr kumimoji="1" lang="ja-JP" altLang="en-US" dirty="0"/>
          </a:p>
        </p:txBody>
      </p:sp>
      <p:sp>
        <p:nvSpPr>
          <p:cNvPr id="18" name="テキスト ボックス 17"/>
          <p:cNvSpPr txBox="1"/>
          <p:nvPr/>
        </p:nvSpPr>
        <p:spPr>
          <a:xfrm>
            <a:off x="3168526" y="5712177"/>
            <a:ext cx="652743" cy="369332"/>
          </a:xfrm>
          <a:prstGeom prst="rect">
            <a:avLst/>
          </a:prstGeom>
          <a:noFill/>
        </p:spPr>
        <p:txBody>
          <a:bodyPr wrap="none" rtlCol="0">
            <a:spAutoFit/>
          </a:bodyPr>
          <a:lstStyle/>
          <a:p>
            <a:r>
              <a:rPr kumimoji="1" lang="en-US" altLang="ja-JP" dirty="0" smtClean="0"/>
              <a:t>2012</a:t>
            </a:r>
            <a:endParaRPr kumimoji="1" lang="ja-JP" altLang="en-US" dirty="0"/>
          </a:p>
        </p:txBody>
      </p:sp>
      <p:sp>
        <p:nvSpPr>
          <p:cNvPr id="19" name="テキスト ボックス 18"/>
          <p:cNvSpPr txBox="1"/>
          <p:nvPr/>
        </p:nvSpPr>
        <p:spPr>
          <a:xfrm>
            <a:off x="5109724" y="5712177"/>
            <a:ext cx="652743" cy="369332"/>
          </a:xfrm>
          <a:prstGeom prst="rect">
            <a:avLst/>
          </a:prstGeom>
          <a:noFill/>
        </p:spPr>
        <p:txBody>
          <a:bodyPr wrap="none" rtlCol="0">
            <a:spAutoFit/>
          </a:bodyPr>
          <a:lstStyle/>
          <a:p>
            <a:r>
              <a:rPr kumimoji="1" lang="en-US" altLang="ja-JP" dirty="0" smtClean="0"/>
              <a:t>2013</a:t>
            </a:r>
            <a:endParaRPr kumimoji="1" lang="ja-JP" altLang="en-US" dirty="0"/>
          </a:p>
        </p:txBody>
      </p:sp>
      <p:sp>
        <p:nvSpPr>
          <p:cNvPr id="20" name="テキスト ボックス 19"/>
          <p:cNvSpPr txBox="1"/>
          <p:nvPr/>
        </p:nvSpPr>
        <p:spPr>
          <a:xfrm>
            <a:off x="7020272" y="5712177"/>
            <a:ext cx="652743" cy="369332"/>
          </a:xfrm>
          <a:prstGeom prst="rect">
            <a:avLst/>
          </a:prstGeom>
          <a:noFill/>
        </p:spPr>
        <p:txBody>
          <a:bodyPr wrap="none" rtlCol="0">
            <a:spAutoFit/>
          </a:bodyPr>
          <a:lstStyle/>
          <a:p>
            <a:r>
              <a:rPr kumimoji="1" lang="en-US" altLang="ja-JP" dirty="0" smtClean="0"/>
              <a:t>2014</a:t>
            </a:r>
            <a:endParaRPr kumimoji="1" lang="ja-JP" altLang="en-US" dirty="0"/>
          </a:p>
        </p:txBody>
      </p:sp>
      <p:sp>
        <p:nvSpPr>
          <p:cNvPr id="21" name="フローチャート: 結合子 20"/>
          <p:cNvSpPr/>
          <p:nvPr/>
        </p:nvSpPr>
        <p:spPr>
          <a:xfrm>
            <a:off x="1600455" y="1484785"/>
            <a:ext cx="216023" cy="18466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結合子 21"/>
          <p:cNvSpPr/>
          <p:nvPr/>
        </p:nvSpPr>
        <p:spPr>
          <a:xfrm>
            <a:off x="3463260" y="2412118"/>
            <a:ext cx="216023" cy="18466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結合子 22"/>
          <p:cNvSpPr/>
          <p:nvPr/>
        </p:nvSpPr>
        <p:spPr>
          <a:xfrm>
            <a:off x="5220072" y="2915509"/>
            <a:ext cx="216023" cy="18466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結合子 23"/>
          <p:cNvSpPr/>
          <p:nvPr/>
        </p:nvSpPr>
        <p:spPr>
          <a:xfrm>
            <a:off x="3484733" y="3552691"/>
            <a:ext cx="216023" cy="18466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5220071" y="4372014"/>
            <a:ext cx="216023" cy="18466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7133853" y="5194254"/>
            <a:ext cx="216023" cy="18466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95536" y="130161"/>
            <a:ext cx="8517075" cy="523220"/>
          </a:xfrm>
          <a:prstGeom prst="rect">
            <a:avLst/>
          </a:prstGeom>
          <a:noFill/>
        </p:spPr>
        <p:txBody>
          <a:bodyPr wrap="square" rtlCol="0">
            <a:spAutoFit/>
          </a:bodyPr>
          <a:lstStyle/>
          <a:p>
            <a:r>
              <a:rPr lang="ko-KR" altLang="en-US" sz="2800" dirty="0" smtClean="0"/>
              <a:t>도표</a:t>
            </a:r>
            <a:r>
              <a:rPr lang="en-US" altLang="ko-KR" sz="2800" dirty="0" smtClean="0"/>
              <a:t>4.7</a:t>
            </a:r>
            <a:r>
              <a:rPr kumimoji="1" lang="ja-JP" altLang="en-US" sz="2800" dirty="0" smtClean="0"/>
              <a:t>　</a:t>
            </a:r>
            <a:r>
              <a:rPr kumimoji="1" lang="ko-KR" altLang="en-US" sz="2800" dirty="0" smtClean="0"/>
              <a:t>태양광발전 고정매입가격과 설치단가 추이</a:t>
            </a:r>
            <a:endParaRPr kumimoji="1" lang="ja-JP" altLang="en-US" sz="2800" dirty="0"/>
          </a:p>
        </p:txBody>
      </p:sp>
      <p:cxnSp>
        <p:nvCxnSpPr>
          <p:cNvPr id="4" name="直線矢印コネクタ 3"/>
          <p:cNvCxnSpPr>
            <a:stCxn id="24" idx="5"/>
            <a:endCxn id="25" idx="1"/>
          </p:cNvCxnSpPr>
          <p:nvPr/>
        </p:nvCxnSpPr>
        <p:spPr>
          <a:xfrm>
            <a:off x="3669120" y="3710313"/>
            <a:ext cx="1582587" cy="6887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endCxn id="26" idx="1"/>
          </p:cNvCxnSpPr>
          <p:nvPr/>
        </p:nvCxnSpPr>
        <p:spPr>
          <a:xfrm>
            <a:off x="5514220" y="4554405"/>
            <a:ext cx="1651269" cy="6668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1851502" y="1710518"/>
            <a:ext cx="1572424" cy="7321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endCxn id="23" idx="2"/>
          </p:cNvCxnSpPr>
          <p:nvPr/>
        </p:nvCxnSpPr>
        <p:spPr>
          <a:xfrm>
            <a:off x="3647647" y="2522368"/>
            <a:ext cx="1572425" cy="4854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角丸四角形吹き出し 30"/>
          <p:cNvSpPr/>
          <p:nvPr/>
        </p:nvSpPr>
        <p:spPr>
          <a:xfrm>
            <a:off x="6234214" y="3234500"/>
            <a:ext cx="2678397" cy="1151221"/>
          </a:xfrm>
          <a:prstGeom prst="wedgeRoundRectCallout">
            <a:avLst>
              <a:gd name="adj1" fmla="val -21491"/>
              <a:gd name="adj2" fmla="val 10938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ko-KR" altLang="en-US" dirty="0" smtClean="0"/>
              <a:t>고정가격매입단가</a:t>
            </a:r>
            <a:endParaRPr kumimoji="1" lang="en-US" altLang="ja-JP" dirty="0" smtClean="0"/>
          </a:p>
          <a:p>
            <a:pPr algn="ctr"/>
            <a:r>
              <a:rPr lang="ja-JP" altLang="en-US" dirty="0" smtClean="0"/>
              <a:t>（</a:t>
            </a:r>
            <a:r>
              <a:rPr lang="ko-KR" altLang="en-US" dirty="0" smtClean="0"/>
              <a:t>사업자용</a:t>
            </a:r>
            <a:r>
              <a:rPr lang="en-US" altLang="ja-JP" dirty="0" smtClean="0"/>
              <a:t>10kW</a:t>
            </a:r>
            <a:r>
              <a:rPr lang="ja-JP" altLang="en-US" dirty="0" smtClean="0"/>
              <a:t>以上</a:t>
            </a:r>
            <a:r>
              <a:rPr lang="en-US" altLang="ja-JP" dirty="0" smtClean="0"/>
              <a:t>)</a:t>
            </a:r>
            <a:r>
              <a:rPr lang="ja-JP" altLang="en-US" dirty="0" smtClean="0"/>
              <a:t>）</a:t>
            </a:r>
            <a:endParaRPr kumimoji="1" lang="en-US" altLang="ja-JP" dirty="0" smtClean="0"/>
          </a:p>
          <a:p>
            <a:pPr algn="ctr"/>
            <a:r>
              <a:rPr lang="ja-JP" altLang="en-US" dirty="0" smtClean="0"/>
              <a:t>（</a:t>
            </a:r>
            <a:r>
              <a:rPr lang="ko-KR" altLang="en-US" dirty="0"/>
              <a:t>엔</a:t>
            </a:r>
            <a:r>
              <a:rPr lang="ja-JP" altLang="en-US" dirty="0" smtClean="0"/>
              <a:t>／ｋＷｈ）</a:t>
            </a:r>
            <a:endParaRPr kumimoji="1" lang="ja-JP" altLang="en-US" dirty="0"/>
          </a:p>
        </p:txBody>
      </p:sp>
      <p:sp>
        <p:nvSpPr>
          <p:cNvPr id="32" name="角丸四角形吹き出し 31"/>
          <p:cNvSpPr/>
          <p:nvPr/>
        </p:nvSpPr>
        <p:spPr>
          <a:xfrm>
            <a:off x="5141656" y="1150440"/>
            <a:ext cx="2396395" cy="1075949"/>
          </a:xfrm>
          <a:prstGeom prst="wedgeRoundRectCallout">
            <a:avLst>
              <a:gd name="adj1" fmla="val -35307"/>
              <a:gd name="adj2" fmla="val 10938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ko-KR" altLang="en-US" dirty="0" smtClean="0"/>
              <a:t>태양광발전 설치단가</a:t>
            </a:r>
            <a:endParaRPr kumimoji="1" lang="en-US" altLang="ja-JP" dirty="0" smtClean="0"/>
          </a:p>
          <a:p>
            <a:pPr algn="ctr"/>
            <a:r>
              <a:rPr lang="ja-JP" altLang="en-US" dirty="0" smtClean="0"/>
              <a:t>（</a:t>
            </a:r>
            <a:r>
              <a:rPr lang="ko-KR" altLang="en-US" dirty="0" smtClean="0"/>
              <a:t>만엔</a:t>
            </a:r>
            <a:r>
              <a:rPr lang="ja-JP" altLang="en-US" dirty="0" smtClean="0"/>
              <a:t>／ｋＷ）</a:t>
            </a:r>
            <a:endParaRPr kumimoji="1" lang="ja-JP" altLang="en-US" dirty="0"/>
          </a:p>
        </p:txBody>
      </p:sp>
    </p:spTree>
    <p:extLst>
      <p:ext uri="{BB962C8B-B14F-4D97-AF65-F5344CB8AC3E}">
        <p14:creationId xmlns:p14="http://schemas.microsoft.com/office/powerpoint/2010/main" val="3734867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1177" y="25072"/>
            <a:ext cx="8229600" cy="1143000"/>
          </a:xfrm>
        </p:spPr>
        <p:txBody>
          <a:bodyPr>
            <a:normAutofit/>
          </a:bodyPr>
          <a:lstStyle/>
          <a:p>
            <a:r>
              <a:rPr kumimoji="1" lang="ko-KR" altLang="en-US" sz="3200" dirty="0" smtClean="0"/>
              <a:t>도표</a:t>
            </a:r>
            <a:r>
              <a:rPr kumimoji="1" lang="en-US" altLang="ko-KR" sz="3200" dirty="0" smtClean="0"/>
              <a:t>4.8  10kW</a:t>
            </a:r>
            <a:r>
              <a:rPr kumimoji="1" lang="ko-KR" altLang="en-US" sz="3200" dirty="0" smtClean="0"/>
              <a:t>미만 태양광발전단가와 평균전력요금 추이</a:t>
            </a:r>
            <a:endParaRPr kumimoji="1" lang="ja-JP" altLang="en-US" sz="3200" dirty="0"/>
          </a:p>
        </p:txBody>
      </p:sp>
      <p:sp>
        <p:nvSpPr>
          <p:cNvPr id="3" name="コンテンツ プレースホルダー 2"/>
          <p:cNvSpPr>
            <a:spLocks noGrp="1"/>
          </p:cNvSpPr>
          <p:nvPr>
            <p:ph idx="1"/>
          </p:nvPr>
        </p:nvSpPr>
        <p:spPr/>
        <p:txBody>
          <a:bodyPr/>
          <a:lstStyle/>
          <a:p>
            <a:endParaRPr kumimoji="1" lang="ja-JP" altLang="en-US" dirty="0"/>
          </a:p>
        </p:txBody>
      </p:sp>
      <p:pic>
        <p:nvPicPr>
          <p:cNvPr id="4" name="図 3"/>
          <p:cNvPicPr>
            <a:picLocks noChangeAspect="1"/>
          </p:cNvPicPr>
          <p:nvPr/>
        </p:nvPicPr>
        <p:blipFill>
          <a:blip r:embed="rId2"/>
          <a:stretch>
            <a:fillRect/>
          </a:stretch>
        </p:blipFill>
        <p:spPr>
          <a:xfrm>
            <a:off x="580365" y="1168072"/>
            <a:ext cx="7931224" cy="4705357"/>
          </a:xfrm>
          <a:prstGeom prst="rect">
            <a:avLst/>
          </a:prstGeom>
        </p:spPr>
      </p:pic>
      <p:sp>
        <p:nvSpPr>
          <p:cNvPr id="5" name="テキスト ボックス 4"/>
          <p:cNvSpPr txBox="1"/>
          <p:nvPr/>
        </p:nvSpPr>
        <p:spPr>
          <a:xfrm>
            <a:off x="827584" y="5873429"/>
            <a:ext cx="6978192" cy="923330"/>
          </a:xfrm>
          <a:prstGeom prst="rect">
            <a:avLst/>
          </a:prstGeom>
          <a:noFill/>
        </p:spPr>
        <p:txBody>
          <a:bodyPr wrap="none" rtlCol="0">
            <a:spAutoFit/>
          </a:bodyPr>
          <a:lstStyle/>
          <a:p>
            <a:r>
              <a:rPr kumimoji="1" lang="ko-KR" altLang="en-US" dirty="0" smtClean="0"/>
              <a:t>주</a:t>
            </a:r>
            <a:r>
              <a:rPr kumimoji="1" lang="en-US" altLang="ko-KR" dirty="0" smtClean="0"/>
              <a:t>; </a:t>
            </a:r>
            <a:r>
              <a:rPr kumimoji="1" lang="ko-KR" altLang="en-US" dirty="0" smtClean="0"/>
              <a:t>평균전기요금은 전력회사 </a:t>
            </a:r>
            <a:r>
              <a:rPr kumimoji="1" lang="en-US" altLang="ko-KR" dirty="0" smtClean="0"/>
              <a:t>10</a:t>
            </a:r>
            <a:r>
              <a:rPr kumimoji="1" lang="ko-KR" altLang="en-US" dirty="0" smtClean="0"/>
              <a:t>사의 전기료수입을 전기판매량으로</a:t>
            </a:r>
            <a:endParaRPr kumimoji="1" lang="en-US" altLang="ko-KR" dirty="0" smtClean="0"/>
          </a:p>
          <a:p>
            <a:r>
              <a:rPr lang="en-US" altLang="ja-JP" dirty="0"/>
              <a:t> </a:t>
            </a:r>
            <a:r>
              <a:rPr lang="en-US" altLang="ja-JP" dirty="0" smtClean="0"/>
              <a:t>      </a:t>
            </a:r>
            <a:r>
              <a:rPr lang="ko-KR" altLang="en-US" dirty="0" smtClean="0"/>
              <a:t>나눈 수치임</a:t>
            </a:r>
            <a:endParaRPr lang="en-US" altLang="ko-KR" dirty="0" smtClean="0"/>
          </a:p>
          <a:p>
            <a:r>
              <a:rPr kumimoji="1" lang="ko-KR" altLang="en-US" dirty="0" smtClean="0"/>
              <a:t>출전</a:t>
            </a:r>
            <a:r>
              <a:rPr lang="en-US" altLang="ko-KR" dirty="0" smtClean="0"/>
              <a:t>; </a:t>
            </a:r>
            <a:r>
              <a:rPr lang="ko-KR" altLang="en-US" dirty="0" smtClean="0"/>
              <a:t>자원에너지청</a:t>
            </a:r>
            <a:r>
              <a:rPr lang="en-US" altLang="ko-KR" dirty="0" smtClean="0"/>
              <a:t>(2014)</a:t>
            </a:r>
            <a:endParaRPr kumimoji="1" lang="ja-JP" altLang="en-US" dirty="0"/>
          </a:p>
        </p:txBody>
      </p:sp>
    </p:spTree>
    <p:extLst>
      <p:ext uri="{BB962C8B-B14F-4D97-AF65-F5344CB8AC3E}">
        <p14:creationId xmlns:p14="http://schemas.microsoft.com/office/powerpoint/2010/main" val="4200615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377" y="0"/>
            <a:ext cx="856895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1" name="コンテンツ プレースホルダー 2"/>
          <p:cNvSpPr txBox="1">
            <a:spLocks/>
          </p:cNvSpPr>
          <p:nvPr/>
        </p:nvSpPr>
        <p:spPr bwMode="auto">
          <a:xfrm>
            <a:off x="2350374" y="4811702"/>
            <a:ext cx="7584934" cy="642938"/>
          </a:xfrm>
          <a:prstGeom prst="rect">
            <a:avLst/>
          </a:prstGeom>
          <a:noFill/>
          <a:ln w="9525">
            <a:noFill/>
            <a:miter lim="800000"/>
            <a:headEnd/>
            <a:tailEnd/>
          </a:ln>
        </p:spPr>
        <p:txBody>
          <a:bodyPr>
            <a:noAutofit/>
          </a:bodyPr>
          <a:lstStyle/>
          <a:p>
            <a:pPr marL="514350" indent="-514350" fontAlgn="auto">
              <a:spcBef>
                <a:spcPct val="20000"/>
              </a:spcBef>
              <a:spcAft>
                <a:spcPts val="0"/>
              </a:spcAft>
              <a:buFont typeface="Arial" charset="0"/>
              <a:buNone/>
              <a:defRPr/>
            </a:pPr>
            <a:r>
              <a:rPr lang="ko-KR" altLang="en-US" sz="2800" b="1" dirty="0" smtClean="0">
                <a:solidFill>
                  <a:schemeClr val="bg1"/>
                </a:solidFill>
                <a:latin typeface="+mj-lt"/>
              </a:rPr>
              <a:t>한일의 재생가능에너지 정책의 과제</a:t>
            </a:r>
            <a:endParaRPr lang="en-US" altLang="ja-JP" sz="2800" b="1" dirty="0" smtClean="0">
              <a:solidFill>
                <a:schemeClr val="bg1"/>
              </a:solidFill>
              <a:latin typeface="+mj-lt"/>
            </a:endParaRPr>
          </a:p>
        </p:txBody>
      </p:sp>
      <p:sp>
        <p:nvSpPr>
          <p:cNvPr id="12" name="タイトル 1"/>
          <p:cNvSpPr txBox="1">
            <a:spLocks/>
          </p:cNvSpPr>
          <p:nvPr/>
        </p:nvSpPr>
        <p:spPr>
          <a:xfrm>
            <a:off x="2402023" y="235332"/>
            <a:ext cx="6035550" cy="635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ko-KR" altLang="en-US" sz="2800" b="1" dirty="0" smtClean="0">
                <a:solidFill>
                  <a:schemeClr val="bg1"/>
                </a:solidFill>
              </a:rPr>
              <a:t>연구의 목적과 배경</a:t>
            </a:r>
            <a:endParaRPr lang="ja-JP" altLang="en-US" sz="2800" b="1" dirty="0" smtClean="0">
              <a:solidFill>
                <a:schemeClr val="bg1"/>
              </a:solidFill>
            </a:endParaRPr>
          </a:p>
        </p:txBody>
      </p:sp>
      <p:sp>
        <p:nvSpPr>
          <p:cNvPr id="4" name="正方形/長方形 3"/>
          <p:cNvSpPr/>
          <p:nvPr/>
        </p:nvSpPr>
        <p:spPr>
          <a:xfrm>
            <a:off x="2392637" y="1489177"/>
            <a:ext cx="6840760" cy="502702"/>
          </a:xfrm>
          <a:prstGeom prst="rect">
            <a:avLst/>
          </a:prstGeom>
        </p:spPr>
        <p:txBody>
          <a:bodyPr wrap="square">
            <a:spAutoFit/>
          </a:bodyPr>
          <a:lstStyle/>
          <a:p>
            <a:pPr fontAlgn="auto">
              <a:lnSpc>
                <a:spcPts val="3200"/>
              </a:lnSpc>
              <a:spcBef>
                <a:spcPts val="0"/>
              </a:spcBef>
              <a:spcAft>
                <a:spcPts val="0"/>
              </a:spcAft>
              <a:defRPr/>
            </a:pPr>
            <a:r>
              <a:rPr lang="ko-KR" altLang="en-US" sz="2800" b="1" dirty="0" smtClean="0">
                <a:solidFill>
                  <a:schemeClr val="bg1"/>
                </a:solidFill>
                <a:ea typeface="ＭＳ Ｐゴシック" charset="-128"/>
              </a:rPr>
              <a:t>한일 재생가능에너지 보급의 실태</a:t>
            </a:r>
            <a:endParaRPr lang="ja-JP" altLang="ja-JP" sz="2800" b="1" dirty="0">
              <a:solidFill>
                <a:schemeClr val="bg1"/>
              </a:solidFill>
              <a:ea typeface="ＭＳ Ｐゴシック" charset="-128"/>
            </a:endParaRPr>
          </a:p>
        </p:txBody>
      </p:sp>
      <p:sp>
        <p:nvSpPr>
          <p:cNvPr id="5" name="正方形/長方形 4"/>
          <p:cNvSpPr/>
          <p:nvPr/>
        </p:nvSpPr>
        <p:spPr>
          <a:xfrm>
            <a:off x="2392637" y="2610724"/>
            <a:ext cx="6984777" cy="523220"/>
          </a:xfrm>
          <a:prstGeom prst="rect">
            <a:avLst/>
          </a:prstGeom>
        </p:spPr>
        <p:txBody>
          <a:bodyPr wrap="square">
            <a:spAutoFit/>
          </a:bodyPr>
          <a:lstStyle/>
          <a:p>
            <a:pPr fontAlgn="auto">
              <a:spcBef>
                <a:spcPct val="20000"/>
              </a:spcBef>
              <a:spcAft>
                <a:spcPts val="0"/>
              </a:spcAft>
              <a:defRPr/>
            </a:pPr>
            <a:r>
              <a:rPr lang="ko-KR" altLang="en-US" sz="2800" b="1" dirty="0" smtClean="0">
                <a:solidFill>
                  <a:schemeClr val="bg1"/>
                </a:solidFill>
                <a:ea typeface="ＭＳ Ｐゴシック" charset="-128"/>
              </a:rPr>
              <a:t>한국의 재생가능에너지정책의 전환과 성과</a:t>
            </a:r>
            <a:endParaRPr lang="en-GB" altLang="ja-JP" sz="2800" b="1" dirty="0">
              <a:solidFill>
                <a:schemeClr val="bg1"/>
              </a:solidFill>
              <a:ea typeface="ＭＳ Ｐゴシック" charset="-128"/>
            </a:endParaRPr>
          </a:p>
        </p:txBody>
      </p:sp>
      <p:sp>
        <p:nvSpPr>
          <p:cNvPr id="6" name="正方形/長方形 5"/>
          <p:cNvSpPr/>
          <p:nvPr/>
        </p:nvSpPr>
        <p:spPr>
          <a:xfrm>
            <a:off x="2350374" y="3649266"/>
            <a:ext cx="7008870" cy="523220"/>
          </a:xfrm>
          <a:prstGeom prst="rect">
            <a:avLst/>
          </a:prstGeom>
        </p:spPr>
        <p:txBody>
          <a:bodyPr wrap="square">
            <a:spAutoFit/>
          </a:bodyPr>
          <a:lstStyle/>
          <a:p>
            <a:pPr>
              <a:defRPr/>
            </a:pPr>
            <a:r>
              <a:rPr lang="ko-KR" altLang="en-US" sz="2800" b="1" dirty="0" smtClean="0">
                <a:solidFill>
                  <a:schemeClr val="bg1"/>
                </a:solidFill>
                <a:ea typeface="ＭＳ Ｐゴシック" charset="-128"/>
              </a:rPr>
              <a:t>일본의 재생가능에너지 정책의 전환과 성과</a:t>
            </a:r>
            <a:endParaRPr lang="en-GB" altLang="ja-JP" sz="2800" b="1" dirty="0">
              <a:solidFill>
                <a:schemeClr val="bg1"/>
              </a:solidFill>
              <a:ea typeface="ＭＳ Ｐゴシック" charset="-128"/>
            </a:endParaRPr>
          </a:p>
        </p:txBody>
      </p:sp>
      <p:sp>
        <p:nvSpPr>
          <p:cNvPr id="14" name="TextBox 13"/>
          <p:cNvSpPr txBox="1"/>
          <p:nvPr/>
        </p:nvSpPr>
        <p:spPr>
          <a:xfrm>
            <a:off x="215488" y="1859374"/>
            <a:ext cx="923330" cy="2952328"/>
          </a:xfrm>
          <a:prstGeom prst="rect">
            <a:avLst/>
          </a:prstGeom>
          <a:noFill/>
        </p:spPr>
        <p:txBody>
          <a:bodyPr vert="eaVert" wrap="square" rtlCol="0">
            <a:spAutoFit/>
          </a:bodyPr>
          <a:lstStyle/>
          <a:p>
            <a:r>
              <a:rPr lang="en-US" altLang="ko-KR" sz="4800" b="1" dirty="0" smtClean="0"/>
              <a:t>CONTENTS</a:t>
            </a:r>
            <a:endParaRPr lang="ko-KR" altLang="en-US" sz="4800" b="1" dirty="0"/>
          </a:p>
        </p:txBody>
      </p:sp>
      <p:sp>
        <p:nvSpPr>
          <p:cNvPr id="10" name="コンテンツ プレースホルダー 2"/>
          <p:cNvSpPr txBox="1">
            <a:spLocks/>
          </p:cNvSpPr>
          <p:nvPr/>
        </p:nvSpPr>
        <p:spPr bwMode="auto">
          <a:xfrm>
            <a:off x="2571091" y="5956518"/>
            <a:ext cx="3929062" cy="642938"/>
          </a:xfrm>
          <a:prstGeom prst="rect">
            <a:avLst/>
          </a:prstGeom>
          <a:noFill/>
          <a:ln w="9525">
            <a:noFill/>
            <a:miter lim="800000"/>
            <a:headEnd/>
            <a:tailEnd/>
          </a:ln>
        </p:spPr>
        <p:txBody>
          <a:bodyPr>
            <a:normAutofit/>
          </a:bodyPr>
          <a:lstStyle/>
          <a:p>
            <a:pPr marL="514350" indent="-514350" fontAlgn="auto">
              <a:spcBef>
                <a:spcPct val="20000"/>
              </a:spcBef>
              <a:spcAft>
                <a:spcPts val="0"/>
              </a:spcAft>
              <a:buFont typeface="Arial" charset="0"/>
              <a:buNone/>
              <a:defRPr/>
            </a:pPr>
            <a:r>
              <a:rPr lang="ko-KR" altLang="en-US" sz="3200" b="1" dirty="0" smtClean="0">
                <a:solidFill>
                  <a:schemeClr val="bg1"/>
                </a:solidFill>
                <a:latin typeface="+mj-lt"/>
              </a:rPr>
              <a:t>결론</a:t>
            </a:r>
            <a:endParaRPr lang="en-US" altLang="ja-JP" sz="3200" b="1" dirty="0">
              <a:solidFill>
                <a:schemeClr val="bg1"/>
              </a:solidFill>
              <a:latin typeface="+mj-lt"/>
              <a:ea typeface="+mn-ea"/>
            </a:endParaRPr>
          </a:p>
        </p:txBody>
      </p:sp>
    </p:spTree>
    <p:extLst>
      <p:ext uri="{BB962C8B-B14F-4D97-AF65-F5344CB8AC3E}">
        <p14:creationId xmlns:p14="http://schemas.microsoft.com/office/powerpoint/2010/main" val="4056485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ko-KR" altLang="en-US" sz="3600" dirty="0" smtClean="0"/>
              <a:t>도표</a:t>
            </a:r>
            <a:r>
              <a:rPr kumimoji="1" lang="en-US" altLang="ko-KR" sz="3600" dirty="0" smtClean="0"/>
              <a:t>4.9  </a:t>
            </a:r>
            <a:r>
              <a:rPr kumimoji="1" lang="ko-KR" altLang="en-US" sz="3600" dirty="0" smtClean="0"/>
              <a:t>고정가격매입제도이후의 재생가능에너지전력의 도입실적</a:t>
            </a:r>
            <a:r>
              <a:rPr kumimoji="1" lang="en-US" altLang="ko-KR" sz="3600" dirty="0" smtClean="0"/>
              <a:t/>
            </a:r>
            <a:br>
              <a:rPr kumimoji="1" lang="en-US" altLang="ko-KR" sz="3600" dirty="0" smtClean="0"/>
            </a:br>
            <a:r>
              <a:rPr lang="en-US" altLang="ko-KR" sz="3600" dirty="0" smtClean="0"/>
              <a:t>(2012</a:t>
            </a:r>
            <a:r>
              <a:rPr lang="ko-KR" altLang="en-US" sz="3600" dirty="0" smtClean="0"/>
              <a:t>년</a:t>
            </a:r>
            <a:r>
              <a:rPr lang="en-US" altLang="ko-KR" sz="3600" dirty="0" smtClean="0"/>
              <a:t>7</a:t>
            </a:r>
            <a:r>
              <a:rPr lang="ko-KR" altLang="en-US" sz="3600" dirty="0" smtClean="0"/>
              <a:t>월</a:t>
            </a:r>
            <a:r>
              <a:rPr lang="ja-JP" altLang="en-US" sz="3600" dirty="0" smtClean="0"/>
              <a:t>～</a:t>
            </a:r>
            <a:r>
              <a:rPr lang="en-US" altLang="ja-JP" sz="3600" dirty="0" smtClean="0"/>
              <a:t>2014</a:t>
            </a:r>
            <a:r>
              <a:rPr lang="ko-KR" altLang="en-US" sz="3600" dirty="0" smtClean="0"/>
              <a:t>년</a:t>
            </a:r>
            <a:r>
              <a:rPr lang="en-US" altLang="ko-KR" sz="3600" dirty="0" smtClean="0"/>
              <a:t>10</a:t>
            </a:r>
            <a:r>
              <a:rPr lang="ko-KR" altLang="en-US" sz="3600" dirty="0" smtClean="0"/>
              <a:t>월</a:t>
            </a:r>
            <a:r>
              <a:rPr lang="en-US" altLang="ko-KR" sz="3600" dirty="0" smtClean="0"/>
              <a:t>)</a:t>
            </a:r>
            <a:endParaRPr kumimoji="1" lang="ja-JP" altLang="en-US" sz="3600" dirty="0"/>
          </a:p>
        </p:txBody>
      </p:sp>
      <p:graphicFrame>
        <p:nvGraphicFramePr>
          <p:cNvPr id="4" name="コンテンツ プレースホルダー 3"/>
          <p:cNvGraphicFramePr>
            <a:graphicFrameLocks noGrp="1"/>
          </p:cNvGraphicFramePr>
          <p:nvPr>
            <p:ph idx="1"/>
          </p:nvPr>
        </p:nvGraphicFramePr>
        <p:xfrm>
          <a:off x="179512" y="1628800"/>
          <a:ext cx="8784977" cy="4320427"/>
        </p:xfrm>
        <a:graphic>
          <a:graphicData uri="http://schemas.openxmlformats.org/drawingml/2006/table">
            <a:tbl>
              <a:tblPr firstRow="1" firstCol="1" bandRow="1">
                <a:tableStyleId>{5C22544A-7EE6-4342-B048-85BDC9FD1C3A}</a:tableStyleId>
              </a:tblPr>
              <a:tblGrid>
                <a:gridCol w="1872208"/>
                <a:gridCol w="1584176"/>
                <a:gridCol w="2304256"/>
                <a:gridCol w="1342709"/>
                <a:gridCol w="1681628"/>
              </a:tblGrid>
              <a:tr h="736035">
                <a:tc>
                  <a:txBody>
                    <a:bodyPr/>
                    <a:lstStyle/>
                    <a:p>
                      <a:pPr algn="just">
                        <a:spcAft>
                          <a:spcPts val="0"/>
                        </a:spcAft>
                      </a:pPr>
                      <a:r>
                        <a:rPr lang="en-US" sz="20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ko-KR" sz="2000" kern="100" dirty="0" smtClean="0">
                          <a:effectLst/>
                        </a:rPr>
                        <a:t>설비가동</a:t>
                      </a:r>
                      <a:endParaRPr lang="en-US" altLang="ko-KR" sz="2000" kern="100" dirty="0" smtClean="0">
                        <a:effectLst/>
                      </a:endParaRPr>
                    </a:p>
                    <a:p>
                      <a:pPr algn="just">
                        <a:spcAft>
                          <a:spcPts val="0"/>
                        </a:spcAft>
                      </a:pPr>
                      <a:r>
                        <a:rPr lang="ko-KR" sz="2000" kern="100" dirty="0" smtClean="0">
                          <a:effectLst/>
                        </a:rPr>
                        <a:t>용량</a:t>
                      </a:r>
                      <a:r>
                        <a:rPr lang="en-US" sz="2000" kern="100" dirty="0" smtClean="0">
                          <a:effectLst/>
                        </a:rPr>
                        <a:t>(</a:t>
                      </a:r>
                      <a:r>
                        <a:rPr lang="ko-KR" sz="2000" kern="100" dirty="0">
                          <a:effectLst/>
                        </a:rPr>
                        <a:t>만</a:t>
                      </a:r>
                      <a:r>
                        <a:rPr lang="en-US" sz="2000" kern="100" dirty="0">
                          <a:effectLst/>
                        </a:rPr>
                        <a:t>kW)</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ko-KR" sz="2000" kern="100" dirty="0" smtClean="0">
                          <a:effectLst/>
                        </a:rPr>
                        <a:t>매입전력량</a:t>
                      </a:r>
                      <a:endParaRPr lang="en-US" altLang="ko-KR" sz="2000" kern="100" dirty="0" smtClean="0">
                        <a:effectLst/>
                      </a:endParaRPr>
                    </a:p>
                    <a:p>
                      <a:pPr algn="just">
                        <a:spcAft>
                          <a:spcPts val="0"/>
                        </a:spcAft>
                      </a:pPr>
                      <a:r>
                        <a:rPr lang="en-US" sz="2000" kern="100" dirty="0" smtClean="0">
                          <a:effectLst/>
                        </a:rPr>
                        <a:t>(</a:t>
                      </a:r>
                      <a:r>
                        <a:rPr lang="en-US" sz="2000" kern="100" dirty="0" err="1" smtClean="0">
                          <a:effectLst/>
                        </a:rPr>
                        <a:t>GkWh</a:t>
                      </a:r>
                      <a:r>
                        <a:rPr lang="en-US" sz="2000" kern="100" dirty="0" smtClean="0">
                          <a:effectLst/>
                        </a:rPr>
                        <a:t>)</a:t>
                      </a:r>
                    </a:p>
                  </a:txBody>
                  <a:tcPr marL="68580" marR="68580" marT="0" marB="0"/>
                </a:tc>
                <a:tc>
                  <a:txBody>
                    <a:bodyPr/>
                    <a:lstStyle/>
                    <a:p>
                      <a:pPr algn="just">
                        <a:spcAft>
                          <a:spcPts val="0"/>
                        </a:spcAft>
                      </a:pPr>
                      <a:r>
                        <a:rPr lang="ko-KR" sz="2000" kern="100">
                          <a:effectLst/>
                        </a:rPr>
                        <a:t>매입금액</a:t>
                      </a:r>
                      <a:endParaRPr lang="ja-JP" sz="2000" kern="100">
                        <a:effectLst/>
                      </a:endParaRPr>
                    </a:p>
                    <a:p>
                      <a:pPr algn="just">
                        <a:spcAft>
                          <a:spcPts val="0"/>
                        </a:spcAft>
                      </a:pPr>
                      <a:r>
                        <a:rPr lang="en-US" sz="2000" kern="100">
                          <a:effectLst/>
                        </a:rPr>
                        <a:t>(</a:t>
                      </a:r>
                      <a:r>
                        <a:rPr lang="ko-KR" sz="2000" kern="100">
                          <a:effectLst/>
                        </a:rPr>
                        <a:t>억엔</a:t>
                      </a:r>
                      <a:r>
                        <a:rPr lang="en-US" sz="2000" kern="100">
                          <a:effectLst/>
                        </a:rPr>
                        <a:t>)</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ko-KR" sz="2000" kern="100" dirty="0" smtClean="0">
                          <a:effectLst/>
                        </a:rPr>
                        <a:t>설비인정용량</a:t>
                      </a:r>
                      <a:r>
                        <a:rPr lang="en-US" sz="2000" kern="100" dirty="0" smtClean="0">
                          <a:effectLst/>
                        </a:rPr>
                        <a:t>(</a:t>
                      </a:r>
                      <a:r>
                        <a:rPr lang="ko-KR" sz="2000" kern="100" dirty="0">
                          <a:effectLst/>
                        </a:rPr>
                        <a:t>만</a:t>
                      </a:r>
                      <a:r>
                        <a:rPr lang="en-US" sz="2000" kern="100" dirty="0">
                          <a:effectLst/>
                        </a:rPr>
                        <a:t>kW)</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512056">
                <a:tc>
                  <a:txBody>
                    <a:bodyPr/>
                    <a:lstStyle/>
                    <a:p>
                      <a:pPr algn="just">
                        <a:spcAft>
                          <a:spcPts val="0"/>
                        </a:spcAft>
                      </a:pPr>
                      <a:r>
                        <a:rPr lang="ko-KR" sz="2000" kern="100">
                          <a:effectLst/>
                        </a:rPr>
                        <a:t>태양광</a:t>
                      </a:r>
                      <a:r>
                        <a:rPr lang="en-US" sz="2000" kern="100">
                          <a:effectLst/>
                        </a:rPr>
                        <a:t>(</a:t>
                      </a:r>
                      <a:r>
                        <a:rPr lang="ko-KR" sz="2000" kern="100">
                          <a:effectLst/>
                        </a:rPr>
                        <a:t>주택</a:t>
                      </a:r>
                      <a:r>
                        <a:rPr lang="en-US" sz="2000" kern="100">
                          <a:effectLst/>
                        </a:rPr>
                        <a:t>)</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rPr>
                        <a:t>272</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smtClean="0">
                          <a:effectLst/>
                        </a:rPr>
                        <a:t>1,1056(44.1)</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rPr>
                        <a:t>4,872</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a:effectLst/>
                        </a:rPr>
                        <a:t>326</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512056">
                <a:tc>
                  <a:txBody>
                    <a:bodyPr/>
                    <a:lstStyle/>
                    <a:p>
                      <a:pPr algn="just">
                        <a:spcAft>
                          <a:spcPts val="0"/>
                        </a:spcAft>
                      </a:pPr>
                      <a:r>
                        <a:rPr lang="ko-KR" sz="2000" kern="100">
                          <a:effectLst/>
                        </a:rPr>
                        <a:t>태양광</a:t>
                      </a:r>
                      <a:r>
                        <a:rPr lang="en-US" sz="2000" kern="100">
                          <a:effectLst/>
                        </a:rPr>
                        <a:t>(</a:t>
                      </a:r>
                      <a:r>
                        <a:rPr lang="ko-KR" sz="2000" kern="100">
                          <a:effectLst/>
                        </a:rPr>
                        <a:t>비주택</a:t>
                      </a:r>
                      <a:r>
                        <a:rPr lang="en-US" sz="2000" kern="100">
                          <a:effectLst/>
                        </a:rPr>
                        <a:t>)</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a:effectLst/>
                        </a:rPr>
                        <a:t>1,106</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smtClean="0">
                          <a:effectLst/>
                        </a:rPr>
                        <a:t>12,193(41.7)</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rPr>
                        <a:t>5,088</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a:effectLst/>
                        </a:rPr>
                        <a:t>6,567</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512056">
                <a:tc>
                  <a:txBody>
                    <a:bodyPr/>
                    <a:lstStyle/>
                    <a:p>
                      <a:pPr algn="just">
                        <a:spcAft>
                          <a:spcPts val="0"/>
                        </a:spcAft>
                      </a:pPr>
                      <a:r>
                        <a:rPr lang="ko-KR" sz="2000" kern="100">
                          <a:effectLst/>
                        </a:rPr>
                        <a:t>풍력</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a:effectLst/>
                        </a:rPr>
                        <a:t>20</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smtClean="0">
                          <a:effectLst/>
                        </a:rPr>
                        <a:t>9,782(21.5)</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rPr>
                        <a:t>2,104</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a:effectLst/>
                        </a:rPr>
                        <a:t>135</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512056">
                <a:tc>
                  <a:txBody>
                    <a:bodyPr/>
                    <a:lstStyle/>
                    <a:p>
                      <a:pPr algn="just">
                        <a:spcAft>
                          <a:spcPts val="0"/>
                        </a:spcAft>
                      </a:pPr>
                      <a:r>
                        <a:rPr lang="ko-KR" sz="2000" kern="100">
                          <a:effectLst/>
                        </a:rPr>
                        <a:t>중소수력</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a:effectLst/>
                        </a:rPr>
                        <a:t>3</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smtClean="0">
                          <a:effectLst/>
                        </a:rPr>
                        <a:t>1,734(25.7)</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rPr>
                        <a:t>445</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a:effectLst/>
                        </a:rPr>
                        <a:t>33</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512056">
                <a:tc>
                  <a:txBody>
                    <a:bodyPr/>
                    <a:lstStyle/>
                    <a:p>
                      <a:pPr algn="just">
                        <a:spcAft>
                          <a:spcPts val="0"/>
                        </a:spcAft>
                      </a:pPr>
                      <a:r>
                        <a:rPr lang="ko-KR" sz="2000" kern="100">
                          <a:effectLst/>
                        </a:rPr>
                        <a:t>지열</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a:effectLst/>
                        </a:rPr>
                        <a:t>0</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smtClean="0">
                          <a:effectLst/>
                        </a:rPr>
                        <a:t>8.6(46.5)</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rPr>
                        <a:t>4</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rPr>
                        <a:t>1</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512056">
                <a:tc>
                  <a:txBody>
                    <a:bodyPr/>
                    <a:lstStyle/>
                    <a:p>
                      <a:pPr algn="just">
                        <a:spcAft>
                          <a:spcPts val="0"/>
                        </a:spcAft>
                      </a:pPr>
                      <a:r>
                        <a:rPr lang="ko-KR" sz="2000" kern="100">
                          <a:effectLst/>
                        </a:rPr>
                        <a:t>바이오매스</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a:effectLst/>
                        </a:rPr>
                        <a:t>11</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smtClean="0">
                          <a:effectLst/>
                        </a:rPr>
                        <a:t>5,413(19.1)</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a:effectLst/>
                        </a:rPr>
                        <a:t>1,034</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rPr>
                        <a:t>137</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512056">
                <a:tc>
                  <a:txBody>
                    <a:bodyPr/>
                    <a:lstStyle/>
                    <a:p>
                      <a:pPr algn="just">
                        <a:spcAft>
                          <a:spcPts val="0"/>
                        </a:spcAft>
                      </a:pPr>
                      <a:r>
                        <a:rPr lang="en-US" sz="2000" kern="100">
                          <a:effectLst/>
                        </a:rPr>
                        <a:t>         </a:t>
                      </a:r>
                      <a:r>
                        <a:rPr lang="ko-KR" sz="2000" kern="100">
                          <a:effectLst/>
                        </a:rPr>
                        <a:t>계</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a:effectLst/>
                        </a:rPr>
                        <a:t>1,411</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smtClean="0">
                          <a:effectLst/>
                        </a:rPr>
                        <a:t>40,188(33.7)</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a:effectLst/>
                        </a:rPr>
                        <a:t>13,547</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rPr>
                        <a:t>7,199</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179512" y="2060848"/>
            <a:ext cx="11939584" cy="128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6" name="正方形/長方形 5"/>
          <p:cNvSpPr/>
          <p:nvPr/>
        </p:nvSpPr>
        <p:spPr>
          <a:xfrm>
            <a:off x="190763" y="6396335"/>
            <a:ext cx="4546847" cy="461665"/>
          </a:xfrm>
          <a:prstGeom prst="rect">
            <a:avLst/>
          </a:prstGeom>
        </p:spPr>
        <p:txBody>
          <a:bodyPr wrap="square">
            <a:spAutoFit/>
          </a:bodyPr>
          <a:lstStyle/>
          <a:p>
            <a:r>
              <a:rPr lang="ko-KR" altLang="en-US" sz="2400" dirty="0"/>
              <a:t>출전</a:t>
            </a:r>
            <a:r>
              <a:rPr lang="en-US" altLang="ko-KR" sz="2400" dirty="0"/>
              <a:t>; </a:t>
            </a:r>
            <a:r>
              <a:rPr lang="ko-KR" altLang="en-US" sz="2400" dirty="0"/>
              <a:t>자원에너지청</a:t>
            </a:r>
            <a:r>
              <a:rPr lang="en-US" altLang="ko-KR" sz="2400" dirty="0"/>
              <a:t>(2014)</a:t>
            </a:r>
            <a:endParaRPr lang="ja-JP" altLang="en-US" sz="2400" dirty="0"/>
          </a:p>
        </p:txBody>
      </p:sp>
      <p:sp>
        <p:nvSpPr>
          <p:cNvPr id="7" name="正方形/長方形 6"/>
          <p:cNvSpPr/>
          <p:nvPr/>
        </p:nvSpPr>
        <p:spPr>
          <a:xfrm>
            <a:off x="190763" y="6027003"/>
            <a:ext cx="4523995" cy="461665"/>
          </a:xfrm>
          <a:prstGeom prst="rect">
            <a:avLst/>
          </a:prstGeom>
        </p:spPr>
        <p:txBody>
          <a:bodyPr wrap="none">
            <a:spAutoFit/>
          </a:bodyPr>
          <a:lstStyle/>
          <a:p>
            <a:r>
              <a:rPr lang="ko-KR" altLang="en-US" sz="2400" dirty="0"/>
              <a:t>주</a:t>
            </a:r>
            <a:r>
              <a:rPr lang="ja-JP" altLang="en-US" sz="2400" dirty="0"/>
              <a:t>：</a:t>
            </a:r>
            <a:r>
              <a:rPr lang="ja-JP" altLang="en-US" sz="2400" dirty="0">
                <a:sym typeface="Wingdings" panose="05000000000000000000" pitchFamily="2" charset="2"/>
              </a:rPr>
              <a:t>（　　</a:t>
            </a:r>
            <a:r>
              <a:rPr lang="ja-JP" altLang="en-US" sz="2400" dirty="0"/>
              <a:t>）</a:t>
            </a:r>
            <a:r>
              <a:rPr lang="ko-KR" altLang="en-US" sz="2400" dirty="0"/>
              <a:t>안은</a:t>
            </a:r>
            <a:r>
              <a:rPr lang="ja-JP" altLang="en-US" sz="2400" dirty="0" err="1"/>
              <a:t>、</a:t>
            </a:r>
            <a:r>
              <a:rPr lang="en-US" altLang="ja-JP" sz="2400" dirty="0"/>
              <a:t>1kWh</a:t>
            </a:r>
            <a:r>
              <a:rPr lang="ko-KR" altLang="en-US" sz="2400" dirty="0"/>
              <a:t>당 매입비용</a:t>
            </a:r>
            <a:endParaRPr lang="en-US" altLang="ko-KR" sz="2400" dirty="0"/>
          </a:p>
        </p:txBody>
      </p:sp>
    </p:spTree>
    <p:extLst>
      <p:ext uri="{BB962C8B-B14F-4D97-AF65-F5344CB8AC3E}">
        <p14:creationId xmlns:p14="http://schemas.microsoft.com/office/powerpoint/2010/main" val="4030201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5901" y="85330"/>
            <a:ext cx="8229600" cy="1143000"/>
          </a:xfrm>
        </p:spPr>
        <p:txBody>
          <a:bodyPr>
            <a:normAutofit fontScale="90000"/>
          </a:bodyPr>
          <a:lstStyle/>
          <a:p>
            <a:r>
              <a:rPr lang="ko-KR" altLang="en-US" u="sng" dirty="0" smtClean="0"/>
              <a:t>일본의 </a:t>
            </a:r>
            <a:r>
              <a:rPr lang="en-US" altLang="ko-KR" u="sng" dirty="0" smtClean="0"/>
              <a:t>FIT</a:t>
            </a:r>
            <a:r>
              <a:rPr lang="ko-KR" altLang="en-US" u="sng" dirty="0" smtClean="0"/>
              <a:t>제도 </a:t>
            </a:r>
            <a:r>
              <a:rPr lang="ko-KR" altLang="en-US" u="sng" dirty="0"/>
              <a:t>시행 </a:t>
            </a:r>
            <a:r>
              <a:rPr lang="ko-KR" altLang="en-US" u="sng" dirty="0" smtClean="0"/>
              <a:t>약</a:t>
            </a:r>
            <a:r>
              <a:rPr lang="en-US" altLang="ko-KR" u="sng" dirty="0" smtClean="0"/>
              <a:t>2</a:t>
            </a:r>
            <a:r>
              <a:rPr lang="ko-KR" altLang="en-US" u="sng" dirty="0" smtClean="0"/>
              <a:t>년간 재생가능에너지 도입현황 </a:t>
            </a:r>
            <a:endParaRPr kumimoji="1" lang="ja-JP" altLang="en-US" u="sng" dirty="0"/>
          </a:p>
        </p:txBody>
      </p:sp>
      <p:sp>
        <p:nvSpPr>
          <p:cNvPr id="3" name="コンテンツ プレースホルダー 2"/>
          <p:cNvSpPr>
            <a:spLocks noGrp="1"/>
          </p:cNvSpPr>
          <p:nvPr>
            <p:ph idx="1"/>
          </p:nvPr>
        </p:nvSpPr>
        <p:spPr>
          <a:xfrm>
            <a:off x="485430" y="1573237"/>
            <a:ext cx="8631505" cy="2963057"/>
          </a:xfrm>
        </p:spPr>
        <p:txBody>
          <a:bodyPr>
            <a:normAutofit fontScale="85000" lnSpcReduction="20000"/>
          </a:bodyPr>
          <a:lstStyle/>
          <a:p>
            <a:r>
              <a:rPr lang="ko-KR" altLang="en-US" sz="3000" dirty="0" smtClean="0"/>
              <a:t>재생가능에너지에 </a:t>
            </a:r>
            <a:r>
              <a:rPr lang="ko-KR" altLang="en-US" sz="3000" dirty="0"/>
              <a:t>의한 전기의 </a:t>
            </a:r>
            <a:r>
              <a:rPr lang="ko-KR" altLang="en-US" sz="3000" dirty="0" smtClean="0"/>
              <a:t>고정가격 매입 </a:t>
            </a:r>
            <a:r>
              <a:rPr lang="en-US" altLang="ko-KR" sz="3000" dirty="0" smtClean="0"/>
              <a:t>(</a:t>
            </a:r>
            <a:r>
              <a:rPr lang="en-US" altLang="ko-KR" sz="3000" dirty="0"/>
              <a:t>FIT</a:t>
            </a:r>
            <a:r>
              <a:rPr lang="ko-KR" altLang="en-US" sz="3000" dirty="0"/>
              <a:t>제도</a:t>
            </a:r>
            <a:r>
              <a:rPr lang="en-US" altLang="ko-KR" sz="3000" dirty="0"/>
              <a:t>)</a:t>
            </a:r>
            <a:r>
              <a:rPr lang="ko-KR" altLang="en-US" sz="3000" dirty="0"/>
              <a:t>은 </a:t>
            </a:r>
            <a:r>
              <a:rPr lang="ko-KR" altLang="en-US" sz="3000" dirty="0" smtClean="0"/>
              <a:t>제도 시행 </a:t>
            </a:r>
            <a:r>
              <a:rPr lang="en-US" altLang="ko-KR" sz="3000" dirty="0"/>
              <a:t>2</a:t>
            </a:r>
            <a:r>
              <a:rPr lang="ko-KR" altLang="en-US" sz="3000" dirty="0" smtClean="0"/>
              <a:t>년</a:t>
            </a:r>
            <a:r>
              <a:rPr lang="en-US" altLang="ko-KR" sz="3000" dirty="0"/>
              <a:t>(2012</a:t>
            </a:r>
            <a:r>
              <a:rPr lang="ko-KR" altLang="en-US" sz="3000" dirty="0" smtClean="0"/>
              <a:t>년 </a:t>
            </a:r>
            <a:r>
              <a:rPr lang="en-US" altLang="ko-KR" sz="3000" dirty="0" smtClean="0"/>
              <a:t>7</a:t>
            </a:r>
            <a:r>
              <a:rPr lang="ko-KR" altLang="en-US" sz="3000" dirty="0" smtClean="0"/>
              <a:t>월</a:t>
            </a:r>
            <a:r>
              <a:rPr lang="ja-JP" altLang="en-US" sz="3000" dirty="0" smtClean="0"/>
              <a:t>～</a:t>
            </a:r>
            <a:r>
              <a:rPr lang="en-US" altLang="ko-KR" sz="3000" dirty="0" smtClean="0"/>
              <a:t>2014</a:t>
            </a:r>
            <a:r>
              <a:rPr lang="ko-KR" altLang="en-US" sz="3000" dirty="0" smtClean="0"/>
              <a:t>년</a:t>
            </a:r>
            <a:r>
              <a:rPr lang="en-US" altLang="ko-KR" sz="3000" dirty="0" smtClean="0"/>
              <a:t>10</a:t>
            </a:r>
            <a:r>
              <a:rPr lang="ko-KR" altLang="en-US" sz="3000" dirty="0" smtClean="0"/>
              <a:t>월</a:t>
            </a:r>
            <a:r>
              <a:rPr lang="en-US" altLang="ko-KR" sz="3000" dirty="0"/>
              <a:t>) </a:t>
            </a:r>
            <a:r>
              <a:rPr lang="en-US" altLang="ko-KR" sz="3000" dirty="0" smtClean="0"/>
              <a:t> </a:t>
            </a:r>
            <a:r>
              <a:rPr lang="ko-KR" altLang="en-US" sz="3000" dirty="0" smtClean="0"/>
              <a:t>남짓 으로 </a:t>
            </a:r>
            <a:r>
              <a:rPr lang="ko-KR" altLang="en-US" sz="3000" dirty="0" smtClean="0">
                <a:solidFill>
                  <a:srgbClr val="FF0000"/>
                </a:solidFill>
              </a:rPr>
              <a:t>신규 </a:t>
            </a:r>
            <a:r>
              <a:rPr lang="ko-KR" altLang="en-US" sz="3000" dirty="0">
                <a:solidFill>
                  <a:srgbClr val="FF0000"/>
                </a:solidFill>
              </a:rPr>
              <a:t>설비 </a:t>
            </a:r>
            <a:r>
              <a:rPr lang="ko-KR" altLang="en-US" sz="3000" dirty="0" smtClean="0">
                <a:solidFill>
                  <a:srgbClr val="FF0000"/>
                </a:solidFill>
              </a:rPr>
              <a:t>인증이 </a:t>
            </a:r>
            <a:r>
              <a:rPr lang="ko-KR" altLang="en-US" sz="3000" dirty="0">
                <a:solidFill>
                  <a:srgbClr val="FF0000"/>
                </a:solidFill>
              </a:rPr>
              <a:t>약</a:t>
            </a:r>
            <a:r>
              <a:rPr lang="en-US" altLang="ko-KR" sz="3000" dirty="0" smtClean="0">
                <a:solidFill>
                  <a:srgbClr val="FF0000"/>
                </a:solidFill>
              </a:rPr>
              <a:t>71,990MW</a:t>
            </a:r>
            <a:r>
              <a:rPr lang="en-US" altLang="ko-KR" sz="3000" dirty="0" smtClean="0"/>
              <a:t>, </a:t>
            </a:r>
            <a:r>
              <a:rPr lang="ko-KR" altLang="en-US" sz="3000" dirty="0"/>
              <a:t>그중 </a:t>
            </a:r>
            <a:r>
              <a:rPr lang="ko-KR" altLang="en-US" sz="3000" dirty="0">
                <a:solidFill>
                  <a:srgbClr val="FF0000"/>
                </a:solidFill>
              </a:rPr>
              <a:t>신규도입량은 </a:t>
            </a:r>
            <a:r>
              <a:rPr lang="en-US" altLang="ko-KR" sz="3000" dirty="0" smtClean="0">
                <a:solidFill>
                  <a:srgbClr val="FF0000"/>
                </a:solidFill>
              </a:rPr>
              <a:t>14,110MW </a:t>
            </a:r>
            <a:r>
              <a:rPr lang="ko-KR" altLang="en-US" sz="3000" dirty="0" smtClean="0">
                <a:solidFill>
                  <a:srgbClr val="FF0000"/>
                </a:solidFill>
              </a:rPr>
              <a:t>이상 </a:t>
            </a:r>
            <a:r>
              <a:rPr lang="ko-KR" altLang="en-US" sz="3000" dirty="0" smtClean="0"/>
              <a:t>달성 </a:t>
            </a:r>
            <a:endParaRPr lang="en-US" altLang="ko-KR" sz="3000" dirty="0" smtClean="0"/>
          </a:p>
          <a:p>
            <a:r>
              <a:rPr lang="ko-KR" altLang="en-US" sz="3000" dirty="0" smtClean="0"/>
              <a:t>제도시행</a:t>
            </a:r>
            <a:r>
              <a:rPr lang="en-US" altLang="ko-KR" sz="3000" dirty="0" smtClean="0"/>
              <a:t>(2012</a:t>
            </a:r>
            <a:r>
              <a:rPr lang="ko-KR" altLang="en-US" sz="3000" dirty="0" smtClean="0"/>
              <a:t>년</a:t>
            </a:r>
            <a:r>
              <a:rPr lang="en-US" altLang="ko-KR" sz="3000" dirty="0" smtClean="0"/>
              <a:t>7</a:t>
            </a:r>
            <a:r>
              <a:rPr lang="ko-KR" altLang="en-US" sz="3000" dirty="0" smtClean="0"/>
              <a:t>월</a:t>
            </a:r>
            <a:r>
              <a:rPr lang="en-US" altLang="ko-KR" sz="3000" dirty="0" smtClean="0"/>
              <a:t>)</a:t>
            </a:r>
            <a:r>
              <a:rPr lang="ko-KR" altLang="en-US" sz="3000" dirty="0" smtClean="0"/>
              <a:t>부터</a:t>
            </a:r>
            <a:r>
              <a:rPr lang="en-US" altLang="ko-KR" sz="3000" dirty="0" smtClean="0"/>
              <a:t>2014</a:t>
            </a:r>
            <a:r>
              <a:rPr lang="ko-KR" altLang="en-US" sz="3000" dirty="0" smtClean="0"/>
              <a:t>년</a:t>
            </a:r>
            <a:r>
              <a:rPr lang="en-US" altLang="ko-KR" sz="3000" dirty="0" smtClean="0"/>
              <a:t>10</a:t>
            </a:r>
            <a:r>
              <a:rPr lang="ko-KR" altLang="en-US" sz="3000" dirty="0" smtClean="0"/>
              <a:t>월까지 총 도입량</a:t>
            </a:r>
            <a:endParaRPr lang="en-US" altLang="ko-KR" sz="3000" dirty="0" smtClean="0"/>
          </a:p>
          <a:p>
            <a:pPr marL="0" indent="0">
              <a:buNone/>
            </a:pPr>
            <a:r>
              <a:rPr lang="en-US" altLang="ko-KR" sz="3000" dirty="0" smtClean="0"/>
              <a:t>     </a:t>
            </a:r>
            <a:r>
              <a:rPr lang="en-US" altLang="ko-KR" sz="3000" dirty="0" smtClean="0"/>
              <a:t>40,188GWh</a:t>
            </a:r>
            <a:r>
              <a:rPr lang="ko-KR" altLang="en-US" sz="3000" dirty="0" smtClean="0"/>
              <a:t>의 </a:t>
            </a:r>
            <a:r>
              <a:rPr lang="ko-KR" altLang="en-US" sz="3000" dirty="0" smtClean="0"/>
              <a:t>전력매입금액 </a:t>
            </a:r>
            <a:r>
              <a:rPr lang="en-US" altLang="ko-KR" sz="3000" dirty="0" smtClean="0"/>
              <a:t>1.35</a:t>
            </a:r>
            <a:r>
              <a:rPr lang="ko-KR" altLang="en-US" sz="3000" dirty="0" smtClean="0"/>
              <a:t>조엔으로 </a:t>
            </a:r>
            <a:r>
              <a:rPr lang="en-US" altLang="ko-KR" sz="3000" dirty="0" smtClean="0">
                <a:solidFill>
                  <a:srgbClr val="FF0000"/>
                </a:solidFill>
              </a:rPr>
              <a:t>1kWh</a:t>
            </a:r>
            <a:r>
              <a:rPr lang="ko-KR" altLang="en-US" sz="3000" dirty="0" smtClean="0">
                <a:solidFill>
                  <a:srgbClr val="FF0000"/>
                </a:solidFill>
              </a:rPr>
              <a:t>당 </a:t>
            </a:r>
            <a:r>
              <a:rPr lang="ko-KR" altLang="en-US" sz="3000" dirty="0" smtClean="0">
                <a:solidFill>
                  <a:srgbClr val="FF0000"/>
                </a:solidFill>
              </a:rPr>
              <a:t>약</a:t>
            </a:r>
            <a:endParaRPr lang="en-US" altLang="ko-KR" sz="3000" dirty="0" smtClean="0">
              <a:solidFill>
                <a:srgbClr val="FF0000"/>
              </a:solidFill>
            </a:endParaRPr>
          </a:p>
          <a:p>
            <a:pPr marL="0" indent="0">
              <a:buNone/>
            </a:pPr>
            <a:r>
              <a:rPr lang="en-US" altLang="ko-KR" sz="3000" dirty="0" smtClean="0">
                <a:solidFill>
                  <a:srgbClr val="FF0000"/>
                </a:solidFill>
              </a:rPr>
              <a:t>     </a:t>
            </a:r>
            <a:r>
              <a:rPr lang="en-US" altLang="ko-KR" sz="3000" dirty="0" smtClean="0">
                <a:solidFill>
                  <a:srgbClr val="FF0000"/>
                </a:solidFill>
              </a:rPr>
              <a:t>33.7</a:t>
            </a:r>
            <a:r>
              <a:rPr lang="ko-KR" altLang="en-US" sz="3000" dirty="0" smtClean="0">
                <a:solidFill>
                  <a:srgbClr val="FF0000"/>
                </a:solidFill>
              </a:rPr>
              <a:t>엔</a:t>
            </a:r>
            <a:r>
              <a:rPr lang="ko-KR" altLang="en-US" sz="3000" dirty="0" smtClean="0"/>
              <a:t>이 </a:t>
            </a:r>
            <a:r>
              <a:rPr lang="ko-KR" altLang="en-US" sz="3000" dirty="0" smtClean="0"/>
              <a:t>소요</a:t>
            </a:r>
            <a:endParaRPr lang="en-US" altLang="ko-KR" sz="3000" dirty="0"/>
          </a:p>
          <a:p>
            <a:pPr marL="0" indent="0">
              <a:buNone/>
            </a:pPr>
            <a:r>
              <a:rPr lang="ko-KR" altLang="en-US" dirty="0" smtClean="0"/>
              <a:t> </a:t>
            </a:r>
            <a:endParaRPr kumimoji="1" lang="ja-JP" altLang="en-US" dirty="0"/>
          </a:p>
        </p:txBody>
      </p:sp>
      <p:sp>
        <p:nvSpPr>
          <p:cNvPr id="4" name="星 6 3"/>
          <p:cNvSpPr/>
          <p:nvPr/>
        </p:nvSpPr>
        <p:spPr>
          <a:xfrm>
            <a:off x="402654" y="1562347"/>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星 6 4"/>
          <p:cNvSpPr/>
          <p:nvPr/>
        </p:nvSpPr>
        <p:spPr>
          <a:xfrm>
            <a:off x="279654" y="4351089"/>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95342" y="1376284"/>
            <a:ext cx="9033409" cy="27920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10591" y="4248125"/>
            <a:ext cx="9033409" cy="24930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72996" y="4266379"/>
            <a:ext cx="8629285" cy="2554545"/>
          </a:xfrm>
          <a:prstGeom prst="rect">
            <a:avLst/>
          </a:prstGeom>
        </p:spPr>
        <p:txBody>
          <a:bodyPr wrap="none">
            <a:spAutoFit/>
          </a:bodyPr>
          <a:lstStyle/>
          <a:p>
            <a:r>
              <a:rPr lang="ko-KR" altLang="en-US" sz="3200" dirty="0" smtClean="0"/>
              <a:t>한국의 경우 발전차액제도 기간</a:t>
            </a:r>
            <a:r>
              <a:rPr lang="en-US" altLang="ko-KR" sz="3200" dirty="0" smtClean="0"/>
              <a:t>(2002</a:t>
            </a:r>
            <a:r>
              <a:rPr lang="ja-JP" altLang="en-US" sz="3200" dirty="0" smtClean="0"/>
              <a:t>～</a:t>
            </a:r>
            <a:r>
              <a:rPr lang="en-US" altLang="ja-JP" sz="3200" dirty="0" smtClean="0"/>
              <a:t>2011</a:t>
            </a:r>
            <a:r>
              <a:rPr lang="en-US" altLang="ko-KR" sz="3200" dirty="0" smtClean="0"/>
              <a:t>)</a:t>
            </a:r>
            <a:r>
              <a:rPr lang="ko-KR" altLang="en-US" sz="3200" dirty="0" smtClean="0"/>
              <a:t>의 </a:t>
            </a:r>
            <a:endParaRPr lang="en-US" altLang="ko-KR" sz="3200" dirty="0" smtClean="0"/>
          </a:p>
          <a:p>
            <a:r>
              <a:rPr lang="en-US" altLang="ja-JP" sz="3200" dirty="0" smtClean="0"/>
              <a:t>10</a:t>
            </a:r>
            <a:r>
              <a:rPr lang="ko-KR" altLang="en-US" sz="3200" dirty="0" smtClean="0"/>
              <a:t>년동안 재생가능에너지 </a:t>
            </a:r>
            <a:r>
              <a:rPr lang="ko-KR" altLang="en-US" sz="3200" dirty="0" smtClean="0">
                <a:solidFill>
                  <a:srgbClr val="FF0000"/>
                </a:solidFill>
              </a:rPr>
              <a:t>총 도입량이</a:t>
            </a:r>
            <a:endParaRPr lang="en-US" altLang="ko-KR" sz="3200" dirty="0" smtClean="0">
              <a:solidFill>
                <a:srgbClr val="FF0000"/>
              </a:solidFill>
            </a:endParaRPr>
          </a:p>
          <a:p>
            <a:r>
              <a:rPr lang="en-US" altLang="ko-KR" sz="3200" dirty="0" smtClean="0">
                <a:solidFill>
                  <a:srgbClr val="FF0000"/>
                </a:solidFill>
              </a:rPr>
              <a:t>1,054MW</a:t>
            </a:r>
            <a:r>
              <a:rPr lang="ko-KR" altLang="en-US" sz="3200" dirty="0" smtClean="0"/>
              <a:t>임에 비하면 일본은 불과 </a:t>
            </a:r>
            <a:r>
              <a:rPr lang="en-US" altLang="ko-KR" sz="3200" dirty="0" smtClean="0"/>
              <a:t>2</a:t>
            </a:r>
            <a:r>
              <a:rPr lang="ko-KR" altLang="en-US" sz="3200" dirty="0" smtClean="0"/>
              <a:t>년동안</a:t>
            </a:r>
            <a:endParaRPr lang="en-US" altLang="ko-KR" sz="3200" dirty="0" smtClean="0"/>
          </a:p>
          <a:p>
            <a:r>
              <a:rPr lang="ko-KR" altLang="en-US" sz="3200" dirty="0" smtClean="0"/>
              <a:t>한국의 </a:t>
            </a:r>
            <a:r>
              <a:rPr lang="ko-KR" altLang="en-US" sz="3200" dirty="0" smtClean="0">
                <a:solidFill>
                  <a:srgbClr val="FF0000"/>
                </a:solidFill>
              </a:rPr>
              <a:t>도입기준으로 약 </a:t>
            </a:r>
            <a:r>
              <a:rPr lang="en-US" altLang="ko-KR" sz="3200" dirty="0" smtClean="0">
                <a:solidFill>
                  <a:srgbClr val="FF0000"/>
                </a:solidFill>
              </a:rPr>
              <a:t>13</a:t>
            </a:r>
            <a:r>
              <a:rPr lang="ko-KR" altLang="en-US" sz="3200" dirty="0" smtClean="0">
                <a:solidFill>
                  <a:srgbClr val="FF0000"/>
                </a:solidFill>
              </a:rPr>
              <a:t>배</a:t>
            </a:r>
            <a:r>
              <a:rPr lang="en-US" altLang="ko-KR" sz="3200" dirty="0" smtClean="0">
                <a:solidFill>
                  <a:srgbClr val="FF0000"/>
                </a:solidFill>
              </a:rPr>
              <a:t>, </a:t>
            </a:r>
            <a:r>
              <a:rPr lang="ko-KR" altLang="en-US" sz="3200" dirty="0" smtClean="0">
                <a:solidFill>
                  <a:srgbClr val="FF0000"/>
                </a:solidFill>
              </a:rPr>
              <a:t>설비인증 기준</a:t>
            </a:r>
            <a:endParaRPr lang="en-US" altLang="ko-KR" sz="3200" dirty="0" smtClean="0">
              <a:solidFill>
                <a:srgbClr val="FF0000"/>
              </a:solidFill>
            </a:endParaRPr>
          </a:p>
          <a:p>
            <a:r>
              <a:rPr lang="ko-KR" altLang="en-US" sz="3200" dirty="0" smtClean="0">
                <a:solidFill>
                  <a:srgbClr val="FF0000"/>
                </a:solidFill>
              </a:rPr>
              <a:t>으로 약</a:t>
            </a:r>
            <a:r>
              <a:rPr lang="en-US" altLang="ko-KR" sz="3200" dirty="0" smtClean="0">
                <a:solidFill>
                  <a:srgbClr val="FF0000"/>
                </a:solidFill>
              </a:rPr>
              <a:t>70</a:t>
            </a:r>
            <a:r>
              <a:rPr lang="ko-KR" altLang="en-US" sz="3200" dirty="0" smtClean="0">
                <a:solidFill>
                  <a:srgbClr val="FF0000"/>
                </a:solidFill>
              </a:rPr>
              <a:t>배 </a:t>
            </a:r>
            <a:r>
              <a:rPr lang="ko-KR" altLang="en-US" sz="3200" dirty="0" smtClean="0"/>
              <a:t>확대되었슴</a:t>
            </a:r>
            <a:r>
              <a:rPr lang="en-US" altLang="ko-KR" sz="3200" dirty="0" smtClean="0"/>
              <a:t> </a:t>
            </a:r>
            <a:r>
              <a:rPr lang="ko-KR" altLang="en-US" sz="3200" dirty="0" smtClean="0"/>
              <a:t> </a:t>
            </a:r>
            <a:endParaRPr lang="ja-JP" altLang="en-US" sz="3200" dirty="0"/>
          </a:p>
        </p:txBody>
      </p:sp>
      <p:sp>
        <p:nvSpPr>
          <p:cNvPr id="10" name="星 6 9"/>
          <p:cNvSpPr/>
          <p:nvPr/>
        </p:nvSpPr>
        <p:spPr>
          <a:xfrm>
            <a:off x="382202" y="2887705"/>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665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 name="角丸四角形 3"/>
          <p:cNvSpPr/>
          <p:nvPr/>
        </p:nvSpPr>
        <p:spPr>
          <a:xfrm>
            <a:off x="619125" y="188913"/>
            <a:ext cx="7866063" cy="1655762"/>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ja-JP" altLang="en-US"/>
          </a:p>
        </p:txBody>
      </p:sp>
      <p:sp>
        <p:nvSpPr>
          <p:cNvPr id="5" name="正方形/長方形 4"/>
          <p:cNvSpPr/>
          <p:nvPr/>
        </p:nvSpPr>
        <p:spPr>
          <a:xfrm>
            <a:off x="395288" y="3141663"/>
            <a:ext cx="8113712" cy="280828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ja-JP" altLang="en-US"/>
          </a:p>
        </p:txBody>
      </p:sp>
      <p:sp>
        <p:nvSpPr>
          <p:cNvPr id="8" name="コンテンツ プレースホルダー 2"/>
          <p:cNvSpPr txBox="1">
            <a:spLocks/>
          </p:cNvSpPr>
          <p:nvPr/>
        </p:nvSpPr>
        <p:spPr bwMode="auto">
          <a:xfrm>
            <a:off x="2915816" y="2233613"/>
            <a:ext cx="6786173" cy="642938"/>
          </a:xfrm>
          <a:prstGeom prst="rect">
            <a:avLst/>
          </a:prstGeom>
          <a:noFill/>
          <a:ln w="9525">
            <a:noFill/>
            <a:miter lim="800000"/>
            <a:headEnd/>
            <a:tailEnd/>
          </a:ln>
        </p:spPr>
        <p:txBody>
          <a:bodyPr>
            <a:noAutofit/>
          </a:bodyPr>
          <a:lstStyle/>
          <a:p>
            <a:pPr marL="514350" indent="-514350" fontAlgn="auto">
              <a:spcBef>
                <a:spcPct val="20000"/>
              </a:spcBef>
              <a:spcAft>
                <a:spcPts val="0"/>
              </a:spcAft>
              <a:buFont typeface="Arial" charset="0"/>
              <a:buNone/>
              <a:defRPr/>
            </a:pPr>
            <a:r>
              <a:rPr lang="ko-KR" altLang="en-US" sz="4000" b="1" dirty="0" smtClean="0">
                <a:solidFill>
                  <a:schemeClr val="bg1"/>
                </a:solidFill>
                <a:latin typeface="+mj-lt"/>
              </a:rPr>
              <a:t>한일의 재생가능에너지</a:t>
            </a:r>
            <a:endParaRPr lang="en-US" altLang="ja-JP" sz="4000" b="1" dirty="0" smtClean="0">
              <a:solidFill>
                <a:schemeClr val="bg1"/>
              </a:solidFill>
              <a:latin typeface="+mj-lt"/>
            </a:endParaRPr>
          </a:p>
          <a:p>
            <a:pPr marL="514350" indent="-514350" fontAlgn="auto">
              <a:spcBef>
                <a:spcPct val="20000"/>
              </a:spcBef>
              <a:spcAft>
                <a:spcPts val="0"/>
              </a:spcAft>
              <a:buFont typeface="Arial" charset="0"/>
              <a:buNone/>
              <a:defRPr/>
            </a:pPr>
            <a:r>
              <a:rPr lang="ko-KR" altLang="en-US" sz="4000" b="1" dirty="0" smtClean="0">
                <a:solidFill>
                  <a:schemeClr val="bg1"/>
                </a:solidFill>
                <a:latin typeface="+mj-lt"/>
              </a:rPr>
              <a:t>보급과제</a:t>
            </a:r>
            <a:endParaRPr lang="en-US" altLang="ja-JP" sz="4000" b="1" dirty="0">
              <a:solidFill>
                <a:schemeClr val="bg1"/>
              </a:solidFill>
              <a:latin typeface="+mj-lt"/>
            </a:endParaRPr>
          </a:p>
        </p:txBody>
      </p:sp>
    </p:spTree>
    <p:extLst>
      <p:ext uri="{BB962C8B-B14F-4D97-AF65-F5344CB8AC3E}">
        <p14:creationId xmlns:p14="http://schemas.microsoft.com/office/powerpoint/2010/main" val="2283131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4016"/>
            <a:ext cx="8229600" cy="641778"/>
          </a:xfrm>
        </p:spPr>
        <p:txBody>
          <a:bodyPr>
            <a:noAutofit/>
          </a:bodyPr>
          <a:lstStyle/>
          <a:p>
            <a:r>
              <a:rPr lang="en-US" altLang="ja-JP" sz="3600" b="1" dirty="0"/>
              <a:t>5-1.</a:t>
            </a:r>
            <a:r>
              <a:rPr kumimoji="1" lang="en-US" altLang="ja-JP" sz="3600" b="1" dirty="0" smtClean="0"/>
              <a:t>  </a:t>
            </a:r>
            <a:r>
              <a:rPr lang="ko-KR" altLang="en-US" sz="3600" b="1" dirty="0" smtClean="0"/>
              <a:t>한국의 케이스</a:t>
            </a:r>
            <a:endParaRPr kumimoji="1" lang="ja-JP" altLang="en-US" sz="3600" b="1" dirty="0"/>
          </a:p>
        </p:txBody>
      </p:sp>
      <p:sp>
        <p:nvSpPr>
          <p:cNvPr id="3" name="コンテンツ プレースホルダー 2"/>
          <p:cNvSpPr>
            <a:spLocks noGrp="1"/>
          </p:cNvSpPr>
          <p:nvPr>
            <p:ph idx="1"/>
          </p:nvPr>
        </p:nvSpPr>
        <p:spPr>
          <a:xfrm>
            <a:off x="700137" y="966192"/>
            <a:ext cx="8547533" cy="6479674"/>
          </a:xfrm>
        </p:spPr>
        <p:txBody>
          <a:bodyPr>
            <a:normAutofit/>
          </a:bodyPr>
          <a:lstStyle/>
          <a:p>
            <a:pPr>
              <a:buNone/>
            </a:pPr>
            <a:r>
              <a:rPr lang="ko-KR" altLang="en-US" sz="2800" b="1" dirty="0"/>
              <a:t>한국의 </a:t>
            </a:r>
            <a:r>
              <a:rPr lang="en-US" altLang="ko-KR" sz="2800" b="1" dirty="0"/>
              <a:t>RPS</a:t>
            </a:r>
            <a:r>
              <a:rPr lang="ko-KR" altLang="en-US" sz="2800" b="1" dirty="0"/>
              <a:t>제도 아래에서는</a:t>
            </a:r>
            <a:r>
              <a:rPr lang="en-US" altLang="ko-KR" sz="2800" b="1" dirty="0"/>
              <a:t>, </a:t>
            </a:r>
            <a:r>
              <a:rPr lang="ko-KR" altLang="en-US" sz="2800" b="1" dirty="0" smtClean="0"/>
              <a:t>소규모 재생가능 에너지 사업의 육성이 어려운 과제를 </a:t>
            </a:r>
            <a:r>
              <a:rPr lang="ko-KR" altLang="en-US" sz="2800" b="1" dirty="0"/>
              <a:t>안고 </a:t>
            </a:r>
            <a:r>
              <a:rPr lang="ko-KR" altLang="en-US" sz="2800" b="1" dirty="0" smtClean="0"/>
              <a:t>있슴 </a:t>
            </a:r>
            <a:endParaRPr lang="en-US" altLang="ja-JP" sz="2800" b="1" dirty="0" smtClean="0"/>
          </a:p>
          <a:p>
            <a:pPr marL="0" indent="0">
              <a:buNone/>
            </a:pPr>
            <a:r>
              <a:rPr lang="ja-JP" altLang="en-US" sz="2800" b="1" dirty="0" smtClean="0">
                <a:solidFill>
                  <a:srgbClr val="FF0000"/>
                </a:solidFill>
              </a:rPr>
              <a:t>⇒</a:t>
            </a:r>
            <a:r>
              <a:rPr lang="ko-KR" altLang="en-US" sz="2800" b="1" dirty="0" smtClean="0">
                <a:solidFill>
                  <a:srgbClr val="FF0000"/>
                </a:solidFill>
              </a:rPr>
              <a:t>소규모사업자는</a:t>
            </a:r>
            <a:r>
              <a:rPr lang="en-US" altLang="ko-KR" sz="2800" b="1" dirty="0" smtClean="0">
                <a:solidFill>
                  <a:srgbClr val="FF0000"/>
                </a:solidFill>
              </a:rPr>
              <a:t> </a:t>
            </a:r>
            <a:r>
              <a:rPr lang="ko-KR" altLang="en-US" sz="2800" b="1" dirty="0" smtClean="0">
                <a:solidFill>
                  <a:srgbClr val="FF0000"/>
                </a:solidFill>
              </a:rPr>
              <a:t>대규모사업자와의 어려운 경쟁 </a:t>
            </a:r>
            <a:endParaRPr lang="en-US" altLang="ja-JP" sz="2800" b="1" dirty="0" smtClean="0"/>
          </a:p>
          <a:p>
            <a:pPr marL="0" indent="0">
              <a:buNone/>
            </a:pPr>
            <a:endParaRPr lang="en-US" altLang="ja-JP" sz="2600" b="1" dirty="0" smtClean="0">
              <a:solidFill>
                <a:srgbClr val="FF0000"/>
              </a:solidFill>
            </a:endParaRPr>
          </a:p>
          <a:p>
            <a:pPr marL="0" indent="0">
              <a:buNone/>
            </a:pPr>
            <a:r>
              <a:rPr lang="ja-JP" altLang="en-US" sz="2600" b="1" dirty="0" smtClean="0">
                <a:solidFill>
                  <a:srgbClr val="FF0000"/>
                </a:solidFill>
              </a:rPr>
              <a:t> </a:t>
            </a:r>
            <a:endParaRPr lang="en-US" altLang="ja-JP" sz="2600" b="1" dirty="0">
              <a:solidFill>
                <a:srgbClr val="FF0000"/>
              </a:solidFill>
            </a:endParaRPr>
          </a:p>
          <a:p>
            <a:pPr marL="0" indent="0">
              <a:buNone/>
            </a:pPr>
            <a:r>
              <a:rPr lang="ko-KR" altLang="en-US" dirty="0" smtClean="0">
                <a:latin typeface="+mn-ea"/>
              </a:rPr>
              <a:t>⇒</a:t>
            </a:r>
            <a:r>
              <a:rPr lang="ko-KR" altLang="en-US" dirty="0">
                <a:latin typeface="+mn-ea"/>
              </a:rPr>
              <a:t>한국 정부는 </a:t>
            </a:r>
            <a:r>
              <a:rPr lang="en-US" altLang="ko-KR" dirty="0">
                <a:latin typeface="+mn-ea"/>
              </a:rPr>
              <a:t>2015</a:t>
            </a:r>
            <a:r>
              <a:rPr lang="ko-KR" altLang="en-US" dirty="0">
                <a:latin typeface="+mn-ea"/>
              </a:rPr>
              <a:t>년부터 </a:t>
            </a:r>
            <a:r>
              <a:rPr lang="en-US" altLang="ko-KR" dirty="0">
                <a:latin typeface="+mn-ea"/>
              </a:rPr>
              <a:t>100kW</a:t>
            </a:r>
            <a:r>
              <a:rPr lang="ko-KR" altLang="en-US" dirty="0">
                <a:latin typeface="+mn-ea"/>
              </a:rPr>
              <a:t>이하 발전 사업자에게 대한 특별지원 조치를 실시 예정 </a:t>
            </a:r>
          </a:p>
          <a:p>
            <a:pPr>
              <a:buNone/>
            </a:pPr>
            <a:r>
              <a:rPr lang="ko-KR" altLang="en-US" sz="2600" dirty="0">
                <a:latin typeface="+mn-ea"/>
              </a:rPr>
              <a:t>⇒태양광발전에 대한 특별공급 의무량의 </a:t>
            </a:r>
            <a:r>
              <a:rPr lang="en-US" altLang="ko-KR" sz="2600" dirty="0">
                <a:latin typeface="+mn-ea"/>
              </a:rPr>
              <a:t>30%</a:t>
            </a:r>
            <a:r>
              <a:rPr lang="ko-KR" altLang="en-US" sz="2600" dirty="0">
                <a:latin typeface="+mn-ea"/>
              </a:rPr>
              <a:t>이상을 </a:t>
            </a:r>
            <a:r>
              <a:rPr lang="en-US" altLang="ko-KR" sz="2600" dirty="0">
                <a:latin typeface="+mn-ea"/>
              </a:rPr>
              <a:t>100KW</a:t>
            </a:r>
            <a:r>
              <a:rPr lang="ko-KR" altLang="en-US" sz="2600" dirty="0">
                <a:latin typeface="+mn-ea"/>
              </a:rPr>
              <a:t>이하의 발전 사업자에게서 구입을 의무화</a:t>
            </a:r>
            <a:r>
              <a:rPr lang="en-US" altLang="ko-KR" sz="2600" dirty="0">
                <a:latin typeface="+mn-ea"/>
              </a:rPr>
              <a:t>. </a:t>
            </a:r>
          </a:p>
          <a:p>
            <a:pPr>
              <a:buNone/>
            </a:pPr>
            <a:r>
              <a:rPr lang="en-US" altLang="ko-KR" sz="2800" dirty="0">
                <a:latin typeface="+mn-ea"/>
              </a:rPr>
              <a:t>⇒</a:t>
            </a:r>
            <a:r>
              <a:rPr lang="ko-KR" altLang="en-US" sz="2800" dirty="0">
                <a:solidFill>
                  <a:srgbClr val="FF0000"/>
                </a:solidFill>
                <a:latin typeface="+mn-ea"/>
              </a:rPr>
              <a:t>서울시는</a:t>
            </a:r>
            <a:r>
              <a:rPr lang="en-US" altLang="ko-KR" sz="2800" dirty="0">
                <a:solidFill>
                  <a:srgbClr val="FF0000"/>
                </a:solidFill>
                <a:latin typeface="+mn-ea"/>
              </a:rPr>
              <a:t>, 2013</a:t>
            </a:r>
            <a:r>
              <a:rPr lang="ko-KR" altLang="en-US" sz="2800" dirty="0">
                <a:solidFill>
                  <a:srgbClr val="FF0000"/>
                </a:solidFill>
                <a:latin typeface="+mn-ea"/>
              </a:rPr>
              <a:t>년부터 </a:t>
            </a:r>
            <a:r>
              <a:rPr lang="en-US" altLang="ko-KR" sz="2800" dirty="0">
                <a:solidFill>
                  <a:srgbClr val="FF0000"/>
                </a:solidFill>
                <a:latin typeface="+mn-ea"/>
              </a:rPr>
              <a:t>50kW</a:t>
            </a:r>
            <a:r>
              <a:rPr lang="ko-KR" altLang="en-US" sz="2800" dirty="0" smtClean="0">
                <a:solidFill>
                  <a:srgbClr val="FF0000"/>
                </a:solidFill>
                <a:latin typeface="+mn-ea"/>
              </a:rPr>
              <a:t>이하 태양광발전 사업자에게는 </a:t>
            </a:r>
            <a:r>
              <a:rPr lang="en-US" altLang="ko-KR" sz="2800" dirty="0" smtClean="0">
                <a:solidFill>
                  <a:srgbClr val="FF0000"/>
                </a:solidFill>
                <a:latin typeface="+mn-ea"/>
              </a:rPr>
              <a:t>1kWh</a:t>
            </a:r>
            <a:r>
              <a:rPr lang="ko-KR" altLang="en-US" sz="2800" dirty="0">
                <a:solidFill>
                  <a:srgbClr val="FF0000"/>
                </a:solidFill>
                <a:latin typeface="+mn-ea"/>
              </a:rPr>
              <a:t>당</a:t>
            </a:r>
            <a:r>
              <a:rPr lang="en-US" altLang="ko-KR" sz="2800" dirty="0">
                <a:solidFill>
                  <a:srgbClr val="FF0000"/>
                </a:solidFill>
                <a:latin typeface="+mn-ea"/>
              </a:rPr>
              <a:t>, 50</a:t>
            </a:r>
            <a:r>
              <a:rPr lang="ko-KR" altLang="en-US" sz="2800" dirty="0">
                <a:solidFill>
                  <a:srgbClr val="FF0000"/>
                </a:solidFill>
                <a:latin typeface="+mn-ea"/>
              </a:rPr>
              <a:t>원의 </a:t>
            </a:r>
            <a:r>
              <a:rPr lang="ko-KR" altLang="en-US" sz="2800" dirty="0" smtClean="0">
                <a:solidFill>
                  <a:srgbClr val="FF0000"/>
                </a:solidFill>
                <a:latin typeface="+mn-ea"/>
              </a:rPr>
              <a:t>고정가격매입 </a:t>
            </a:r>
            <a:r>
              <a:rPr lang="en-US" altLang="ko-KR" sz="2800" dirty="0" smtClean="0">
                <a:solidFill>
                  <a:srgbClr val="FF0000"/>
                </a:solidFill>
                <a:latin typeface="+mn-ea"/>
              </a:rPr>
              <a:t>(</a:t>
            </a:r>
            <a:r>
              <a:rPr lang="en-US" altLang="ko-KR" sz="2800" dirty="0">
                <a:solidFill>
                  <a:srgbClr val="FF0000"/>
                </a:solidFill>
                <a:latin typeface="+mn-ea"/>
              </a:rPr>
              <a:t>5</a:t>
            </a:r>
            <a:r>
              <a:rPr lang="ko-KR" altLang="en-US" sz="2800" dirty="0" smtClean="0">
                <a:solidFill>
                  <a:srgbClr val="FF0000"/>
                </a:solidFill>
                <a:latin typeface="+mn-ea"/>
              </a:rPr>
              <a:t>년시한</a:t>
            </a:r>
            <a:r>
              <a:rPr lang="en-US" altLang="ko-KR" sz="2800" dirty="0" smtClean="0">
                <a:solidFill>
                  <a:srgbClr val="FF0000"/>
                </a:solidFill>
                <a:latin typeface="+mn-ea"/>
              </a:rPr>
              <a:t>) ,</a:t>
            </a:r>
            <a:r>
              <a:rPr lang="ko-KR" altLang="en-US" sz="2800" dirty="0" smtClean="0">
                <a:solidFill>
                  <a:srgbClr val="FF0000"/>
                </a:solidFill>
                <a:latin typeface="+mn-ea"/>
              </a:rPr>
              <a:t>금후 </a:t>
            </a:r>
            <a:r>
              <a:rPr lang="en-US" altLang="ko-KR" sz="2800" dirty="0">
                <a:solidFill>
                  <a:srgbClr val="FF0000"/>
                </a:solidFill>
                <a:latin typeface="+mn-ea"/>
              </a:rPr>
              <a:t>1kWh</a:t>
            </a:r>
            <a:r>
              <a:rPr lang="ko-KR" altLang="en-US" sz="2800" dirty="0">
                <a:solidFill>
                  <a:srgbClr val="FF0000"/>
                </a:solidFill>
                <a:latin typeface="+mn-ea"/>
              </a:rPr>
              <a:t>당 </a:t>
            </a:r>
            <a:r>
              <a:rPr lang="en-US" altLang="ko-KR" sz="2800" dirty="0" smtClean="0">
                <a:solidFill>
                  <a:srgbClr val="FF0000"/>
                </a:solidFill>
                <a:latin typeface="+mn-ea"/>
              </a:rPr>
              <a:t>100</a:t>
            </a:r>
            <a:r>
              <a:rPr lang="ko-KR" altLang="en-US" sz="2800" dirty="0" smtClean="0">
                <a:solidFill>
                  <a:srgbClr val="FF0000"/>
                </a:solidFill>
                <a:latin typeface="+mn-ea"/>
              </a:rPr>
              <a:t>원으로 인상검토</a:t>
            </a:r>
            <a:endParaRPr lang="en-US" altLang="ja-JP" sz="2800" dirty="0" smtClean="0">
              <a:solidFill>
                <a:srgbClr val="FF0000"/>
              </a:solidFill>
              <a:latin typeface="+mn-ea"/>
            </a:endParaRPr>
          </a:p>
        </p:txBody>
      </p:sp>
      <p:sp>
        <p:nvSpPr>
          <p:cNvPr id="5" name="星 6 4"/>
          <p:cNvSpPr/>
          <p:nvPr/>
        </p:nvSpPr>
        <p:spPr>
          <a:xfrm>
            <a:off x="214262" y="1010779"/>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55295" y="981774"/>
            <a:ext cx="9033409" cy="19680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0" y="3130184"/>
            <a:ext cx="9033409" cy="37278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27584" y="2365011"/>
            <a:ext cx="6938118" cy="584775"/>
          </a:xfrm>
          <a:prstGeom prst="rect">
            <a:avLst/>
          </a:prstGeom>
        </p:spPr>
        <p:txBody>
          <a:bodyPr wrap="none">
            <a:spAutoFit/>
          </a:bodyPr>
          <a:lstStyle/>
          <a:p>
            <a:r>
              <a:rPr lang="ja-JP" altLang="en-US" sz="3200" b="1" dirty="0" smtClean="0">
                <a:solidFill>
                  <a:srgbClr val="FF0000"/>
                </a:solidFill>
              </a:rPr>
              <a:t>⇒</a:t>
            </a:r>
            <a:r>
              <a:rPr lang="ko-KR" altLang="en-US" sz="3200" b="1" dirty="0" smtClean="0">
                <a:solidFill>
                  <a:srgbClr val="FF0000"/>
                </a:solidFill>
              </a:rPr>
              <a:t>재생가능에너지의 지역가치가 상실</a:t>
            </a:r>
            <a:endParaRPr lang="ja-JP" altLang="en-US" sz="3200" dirty="0"/>
          </a:p>
        </p:txBody>
      </p:sp>
    </p:spTree>
    <p:extLst>
      <p:ext uri="{BB962C8B-B14F-4D97-AF65-F5344CB8AC3E}">
        <p14:creationId xmlns:p14="http://schemas.microsoft.com/office/powerpoint/2010/main" val="121922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5295" y="1124744"/>
            <a:ext cx="9088705" cy="5433467"/>
          </a:xfrm>
        </p:spPr>
        <p:txBody>
          <a:bodyPr>
            <a:normAutofit lnSpcReduction="10000"/>
          </a:bodyPr>
          <a:lstStyle/>
          <a:p>
            <a:r>
              <a:rPr lang="en-US" altLang="ko-KR" dirty="0"/>
              <a:t>2012</a:t>
            </a:r>
            <a:r>
              <a:rPr lang="ko-KR" altLang="en-US" dirty="0"/>
              <a:t>년의 </a:t>
            </a:r>
            <a:r>
              <a:rPr lang="en-US" altLang="ko-KR" dirty="0"/>
              <a:t>RPS </a:t>
            </a:r>
            <a:r>
              <a:rPr lang="ko-KR" altLang="en-US" dirty="0"/>
              <a:t>공급 의무량 </a:t>
            </a:r>
            <a:r>
              <a:rPr lang="ko-KR" altLang="en-US" dirty="0" smtClean="0"/>
              <a:t>중에서 재생가능 에너지 </a:t>
            </a:r>
            <a:r>
              <a:rPr lang="ko-KR" altLang="en-US" dirty="0">
                <a:solidFill>
                  <a:srgbClr val="FF0000"/>
                </a:solidFill>
              </a:rPr>
              <a:t>발전 설비 용량 </a:t>
            </a:r>
            <a:r>
              <a:rPr lang="en-US" altLang="ko-KR" dirty="0">
                <a:solidFill>
                  <a:srgbClr val="FF0000"/>
                </a:solidFill>
              </a:rPr>
              <a:t>832 MW </a:t>
            </a:r>
            <a:r>
              <a:rPr lang="ko-KR" altLang="en-US" dirty="0"/>
              <a:t>의 경우</a:t>
            </a:r>
            <a:r>
              <a:rPr lang="en-US" altLang="ko-KR" dirty="0"/>
              <a:t>, </a:t>
            </a:r>
            <a:r>
              <a:rPr lang="ko-KR" altLang="en-US" dirty="0">
                <a:solidFill>
                  <a:srgbClr val="FF0000"/>
                </a:solidFill>
              </a:rPr>
              <a:t>설치 건수가</a:t>
            </a:r>
            <a:r>
              <a:rPr lang="en-US" altLang="ko-KR" dirty="0">
                <a:solidFill>
                  <a:srgbClr val="FF0000"/>
                </a:solidFill>
              </a:rPr>
              <a:t>, 1, 145</a:t>
            </a:r>
            <a:r>
              <a:rPr lang="ko-KR" altLang="en-US" dirty="0">
                <a:solidFill>
                  <a:srgbClr val="FF0000"/>
                </a:solidFill>
              </a:rPr>
              <a:t>건</a:t>
            </a:r>
            <a:r>
              <a:rPr lang="ko-KR" altLang="en-US" dirty="0"/>
              <a:t>이며</a:t>
            </a:r>
            <a:r>
              <a:rPr lang="en-US" altLang="ko-KR" dirty="0"/>
              <a:t>, </a:t>
            </a:r>
            <a:r>
              <a:rPr lang="en-US" altLang="ko-KR" dirty="0">
                <a:solidFill>
                  <a:srgbClr val="FF0000"/>
                </a:solidFill>
              </a:rPr>
              <a:t>1</a:t>
            </a:r>
            <a:r>
              <a:rPr lang="ko-KR" altLang="en-US" dirty="0">
                <a:solidFill>
                  <a:srgbClr val="FF0000"/>
                </a:solidFill>
              </a:rPr>
              <a:t>건당 </a:t>
            </a:r>
            <a:r>
              <a:rPr lang="ko-KR" altLang="en-US" dirty="0" smtClean="0">
                <a:solidFill>
                  <a:srgbClr val="FF0000"/>
                </a:solidFill>
              </a:rPr>
              <a:t>용량은 </a:t>
            </a:r>
            <a:r>
              <a:rPr lang="ko-KR" altLang="en-US" dirty="0">
                <a:solidFill>
                  <a:srgbClr val="FF0000"/>
                </a:solidFill>
              </a:rPr>
              <a:t>약</a:t>
            </a:r>
            <a:r>
              <a:rPr lang="en-US" altLang="ko-KR" dirty="0" smtClean="0">
                <a:solidFill>
                  <a:srgbClr val="FF0000"/>
                </a:solidFill>
              </a:rPr>
              <a:t>735 kw</a:t>
            </a:r>
            <a:r>
              <a:rPr lang="ko-KR" altLang="en-US" dirty="0" smtClean="0"/>
              <a:t>로 대규모 설비</a:t>
            </a:r>
            <a:endParaRPr lang="en-US" altLang="ko-KR" dirty="0" smtClean="0"/>
          </a:p>
          <a:p>
            <a:endParaRPr lang="en-US" altLang="ko-KR" dirty="0"/>
          </a:p>
          <a:p>
            <a:r>
              <a:rPr lang="ko-KR" altLang="en-US" dirty="0" smtClean="0"/>
              <a:t>이에 비해서 </a:t>
            </a:r>
            <a:r>
              <a:rPr lang="ko-KR" altLang="en-US" dirty="0"/>
              <a:t>일본의 경우는</a:t>
            </a:r>
            <a:r>
              <a:rPr lang="en-US" altLang="ko-KR" dirty="0"/>
              <a:t>, 2012</a:t>
            </a:r>
            <a:r>
              <a:rPr lang="ko-KR" altLang="en-US" dirty="0"/>
              <a:t>년</a:t>
            </a:r>
            <a:r>
              <a:rPr lang="en-US" altLang="ko-KR" dirty="0"/>
              <a:t>7</a:t>
            </a:r>
            <a:r>
              <a:rPr lang="ko-KR" altLang="en-US" dirty="0" smtClean="0"/>
              <a:t>월</a:t>
            </a:r>
            <a:r>
              <a:rPr lang="ja-JP" altLang="en-US" dirty="0"/>
              <a:t>～</a:t>
            </a:r>
            <a:r>
              <a:rPr lang="en-US" altLang="ko-KR" dirty="0" smtClean="0"/>
              <a:t> </a:t>
            </a:r>
            <a:r>
              <a:rPr lang="en-US" altLang="ko-KR" dirty="0"/>
              <a:t>2013</a:t>
            </a:r>
            <a:r>
              <a:rPr lang="ko-KR" altLang="en-US" dirty="0"/>
              <a:t>년</a:t>
            </a:r>
            <a:r>
              <a:rPr lang="en-US" altLang="ko-KR" dirty="0"/>
              <a:t>6</a:t>
            </a:r>
            <a:r>
              <a:rPr lang="ko-KR" altLang="en-US" dirty="0" smtClean="0"/>
              <a:t>월의 일년간 </a:t>
            </a:r>
            <a:r>
              <a:rPr lang="ko-KR" altLang="en-US" dirty="0"/>
              <a:t>운전 개시된 </a:t>
            </a:r>
            <a:r>
              <a:rPr lang="ko-KR" altLang="en-US" dirty="0" smtClean="0"/>
              <a:t>재생가능 에너지 </a:t>
            </a:r>
            <a:r>
              <a:rPr lang="ko-KR" altLang="en-US" dirty="0" smtClean="0">
                <a:solidFill>
                  <a:srgbClr val="FF0000"/>
                </a:solidFill>
              </a:rPr>
              <a:t>설비용량 </a:t>
            </a:r>
            <a:r>
              <a:rPr lang="en-US" altLang="ko-KR" dirty="0">
                <a:solidFill>
                  <a:srgbClr val="FF0000"/>
                </a:solidFill>
              </a:rPr>
              <a:t>3, 540MW </a:t>
            </a:r>
            <a:r>
              <a:rPr lang="ko-KR" altLang="en-US" dirty="0"/>
              <a:t>은</a:t>
            </a:r>
            <a:r>
              <a:rPr lang="en-US" altLang="ko-KR" dirty="0"/>
              <a:t>, </a:t>
            </a:r>
            <a:r>
              <a:rPr lang="en-US" altLang="ko-KR" dirty="0">
                <a:solidFill>
                  <a:srgbClr val="FF0000"/>
                </a:solidFill>
              </a:rPr>
              <a:t>344, </a:t>
            </a:r>
            <a:r>
              <a:rPr lang="en-US" altLang="ko-KR" dirty="0" smtClean="0">
                <a:solidFill>
                  <a:srgbClr val="FF0000"/>
                </a:solidFill>
              </a:rPr>
              <a:t>487</a:t>
            </a:r>
            <a:r>
              <a:rPr lang="ko-KR" altLang="en-US" dirty="0" smtClean="0">
                <a:solidFill>
                  <a:srgbClr val="FF0000"/>
                </a:solidFill>
              </a:rPr>
              <a:t>개소의 </a:t>
            </a:r>
            <a:r>
              <a:rPr lang="ko-KR" altLang="en-US" dirty="0"/>
              <a:t>발전 설비로부터 </a:t>
            </a:r>
            <a:r>
              <a:rPr lang="ko-KR" altLang="en-US" dirty="0" smtClean="0"/>
              <a:t>이루어져</a:t>
            </a:r>
            <a:r>
              <a:rPr lang="en-US" altLang="ko-KR" dirty="0" smtClean="0"/>
              <a:t>, </a:t>
            </a:r>
            <a:r>
              <a:rPr lang="en-US" altLang="ko-KR" dirty="0">
                <a:solidFill>
                  <a:srgbClr val="FF0000"/>
                </a:solidFill>
              </a:rPr>
              <a:t>1</a:t>
            </a:r>
            <a:r>
              <a:rPr lang="ko-KR" altLang="en-US" dirty="0">
                <a:solidFill>
                  <a:srgbClr val="FF0000"/>
                </a:solidFill>
              </a:rPr>
              <a:t>건당 </a:t>
            </a:r>
            <a:r>
              <a:rPr lang="ko-KR" altLang="en-US" dirty="0" smtClean="0">
                <a:solidFill>
                  <a:srgbClr val="FF0000"/>
                </a:solidFill>
              </a:rPr>
              <a:t>용량은 </a:t>
            </a:r>
            <a:endParaRPr lang="en-US" altLang="ko-KR" dirty="0" smtClean="0">
              <a:solidFill>
                <a:srgbClr val="FF0000"/>
              </a:solidFill>
            </a:endParaRPr>
          </a:p>
          <a:p>
            <a:pPr marL="0" indent="0">
              <a:buNone/>
            </a:pPr>
            <a:r>
              <a:rPr lang="en-US" altLang="ko-KR" dirty="0">
                <a:solidFill>
                  <a:srgbClr val="FF0000"/>
                </a:solidFill>
              </a:rPr>
              <a:t> </a:t>
            </a:r>
            <a:r>
              <a:rPr lang="en-US" altLang="ko-KR" dirty="0" smtClean="0">
                <a:solidFill>
                  <a:srgbClr val="FF0000"/>
                </a:solidFill>
              </a:rPr>
              <a:t>   </a:t>
            </a:r>
            <a:r>
              <a:rPr lang="ko-KR" altLang="en-US" dirty="0" smtClean="0">
                <a:solidFill>
                  <a:srgbClr val="FF0000"/>
                </a:solidFill>
              </a:rPr>
              <a:t>약</a:t>
            </a:r>
            <a:r>
              <a:rPr lang="en-US" altLang="ko-KR" dirty="0">
                <a:solidFill>
                  <a:srgbClr val="FF0000"/>
                </a:solidFill>
              </a:rPr>
              <a:t>10 kw</a:t>
            </a:r>
            <a:r>
              <a:rPr lang="ko-KR" altLang="en-US" dirty="0"/>
              <a:t>의 </a:t>
            </a:r>
            <a:r>
              <a:rPr lang="ko-KR" altLang="en-US" dirty="0" smtClean="0"/>
              <a:t>소규모설비</a:t>
            </a:r>
            <a:r>
              <a:rPr lang="ja-JP" altLang="en-US" dirty="0" smtClean="0"/>
              <a:t>（</a:t>
            </a:r>
            <a:r>
              <a:rPr lang="ko-KR" altLang="en-US" dirty="0" smtClean="0">
                <a:solidFill>
                  <a:srgbClr val="0070C0"/>
                </a:solidFill>
              </a:rPr>
              <a:t>이업종기업</a:t>
            </a:r>
            <a:r>
              <a:rPr lang="en-US" altLang="ko-KR" dirty="0" smtClean="0">
                <a:solidFill>
                  <a:srgbClr val="0070C0"/>
                </a:solidFill>
              </a:rPr>
              <a:t>, </a:t>
            </a:r>
            <a:r>
              <a:rPr lang="ko-KR" altLang="en-US" dirty="0" smtClean="0">
                <a:solidFill>
                  <a:srgbClr val="0070C0"/>
                </a:solidFill>
              </a:rPr>
              <a:t>지역시민</a:t>
            </a:r>
            <a:r>
              <a:rPr lang="en-US" altLang="ko-KR" dirty="0" smtClean="0">
                <a:solidFill>
                  <a:srgbClr val="0070C0"/>
                </a:solidFill>
              </a:rPr>
              <a:t>,</a:t>
            </a:r>
          </a:p>
          <a:p>
            <a:pPr marL="0" indent="0">
              <a:buNone/>
            </a:pPr>
            <a:r>
              <a:rPr lang="en-US" altLang="ja-JP" dirty="0">
                <a:solidFill>
                  <a:srgbClr val="0070C0"/>
                </a:solidFill>
              </a:rPr>
              <a:t> </a:t>
            </a:r>
            <a:r>
              <a:rPr lang="en-US" altLang="ja-JP" dirty="0" smtClean="0">
                <a:solidFill>
                  <a:srgbClr val="0070C0"/>
                </a:solidFill>
              </a:rPr>
              <a:t>   NGO, </a:t>
            </a:r>
            <a:r>
              <a:rPr lang="ko-KR" altLang="en-US" dirty="0" smtClean="0">
                <a:solidFill>
                  <a:srgbClr val="0070C0"/>
                </a:solidFill>
              </a:rPr>
              <a:t>지역의 자치회 등 다양한 주체의 참가</a:t>
            </a:r>
            <a:r>
              <a:rPr lang="ja-JP" altLang="en-US" dirty="0" smtClean="0"/>
              <a:t>）</a:t>
            </a:r>
            <a:r>
              <a:rPr lang="ko-KR" altLang="en-US" dirty="0" smtClean="0"/>
              <a:t> </a:t>
            </a:r>
            <a:r>
              <a:rPr lang="en-US" altLang="ko-KR" dirty="0" smtClean="0"/>
              <a:t> </a:t>
            </a:r>
            <a:endParaRPr kumimoji="1" lang="ja-JP" altLang="en-US" dirty="0"/>
          </a:p>
        </p:txBody>
      </p:sp>
      <p:sp>
        <p:nvSpPr>
          <p:cNvPr id="4" name="テキスト ボックス 3"/>
          <p:cNvSpPr txBox="1"/>
          <p:nvPr/>
        </p:nvSpPr>
        <p:spPr>
          <a:xfrm>
            <a:off x="441630" y="116632"/>
            <a:ext cx="1829347" cy="584775"/>
          </a:xfrm>
          <a:prstGeom prst="rect">
            <a:avLst/>
          </a:prstGeom>
          <a:noFill/>
        </p:spPr>
        <p:txBody>
          <a:bodyPr wrap="none" rtlCol="0">
            <a:spAutoFit/>
          </a:bodyPr>
          <a:lstStyle/>
          <a:p>
            <a:r>
              <a:rPr kumimoji="1" lang="ja-JP" altLang="en-US" sz="3200" b="1" dirty="0" smtClean="0"/>
              <a:t>＜</a:t>
            </a:r>
            <a:r>
              <a:rPr lang="ko-KR" altLang="en-US" sz="3200" b="1" dirty="0" smtClean="0"/>
              <a:t>참고</a:t>
            </a:r>
            <a:r>
              <a:rPr kumimoji="1" lang="ja-JP" altLang="en-US" sz="3200" b="1" dirty="0" smtClean="0"/>
              <a:t>＞</a:t>
            </a:r>
            <a:endParaRPr kumimoji="1" lang="ja-JP" altLang="en-US" sz="3200" b="1" dirty="0"/>
          </a:p>
        </p:txBody>
      </p:sp>
      <p:sp>
        <p:nvSpPr>
          <p:cNvPr id="5" name="角丸四角形 4"/>
          <p:cNvSpPr/>
          <p:nvPr/>
        </p:nvSpPr>
        <p:spPr>
          <a:xfrm>
            <a:off x="55295" y="797310"/>
            <a:ext cx="9033409" cy="24156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55295" y="3439406"/>
            <a:ext cx="9033409" cy="33019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26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31762"/>
            <a:ext cx="8229600" cy="725470"/>
          </a:xfrm>
        </p:spPr>
        <p:txBody>
          <a:bodyPr>
            <a:normAutofit/>
          </a:bodyPr>
          <a:lstStyle/>
          <a:p>
            <a:r>
              <a:rPr lang="en-US" altLang="ja-JP" sz="3600" b="1" dirty="0" smtClean="0"/>
              <a:t>5-2. </a:t>
            </a:r>
            <a:r>
              <a:rPr lang="ko-KR" altLang="en-US" sz="3600" b="1" dirty="0" smtClean="0"/>
              <a:t>일본의 케이스</a:t>
            </a:r>
            <a:endParaRPr kumimoji="1" lang="ja-JP" altLang="en-US" sz="3600" b="1" dirty="0"/>
          </a:p>
        </p:txBody>
      </p:sp>
      <p:sp>
        <p:nvSpPr>
          <p:cNvPr id="3" name="コンテンツ プレースホルダー 2"/>
          <p:cNvSpPr>
            <a:spLocks noGrp="1"/>
          </p:cNvSpPr>
          <p:nvPr>
            <p:ph idx="1"/>
          </p:nvPr>
        </p:nvSpPr>
        <p:spPr>
          <a:xfrm>
            <a:off x="668906" y="914131"/>
            <a:ext cx="8425645" cy="5400600"/>
          </a:xfrm>
        </p:spPr>
        <p:txBody>
          <a:bodyPr>
            <a:normAutofit/>
          </a:bodyPr>
          <a:lstStyle/>
          <a:p>
            <a:pPr marL="0" indent="0">
              <a:buNone/>
            </a:pPr>
            <a:r>
              <a:rPr lang="ko-KR" altLang="en-US" sz="2800" b="1" dirty="0" smtClean="0"/>
              <a:t>재생가능에너지전력의 보급이 확대될 수록 일반국민의 </a:t>
            </a:r>
            <a:r>
              <a:rPr lang="ko-KR" altLang="en-US" sz="2800" b="1" dirty="0" smtClean="0">
                <a:solidFill>
                  <a:srgbClr val="FF0000"/>
                </a:solidFill>
              </a:rPr>
              <a:t>전기료금부담</a:t>
            </a:r>
            <a:r>
              <a:rPr lang="ko-KR" altLang="en-US" sz="2800" b="1" dirty="0" smtClean="0"/>
              <a:t>은 높아진다는 논의</a:t>
            </a:r>
            <a:endParaRPr lang="en-US" altLang="ja-JP" sz="2800" b="1" dirty="0" smtClean="0"/>
          </a:p>
          <a:p>
            <a:pPr marL="0" indent="0">
              <a:buNone/>
            </a:pPr>
            <a:r>
              <a:rPr lang="ja-JP" altLang="en-US" sz="2000" b="1" dirty="0" smtClean="0"/>
              <a:t>⇒</a:t>
            </a:r>
            <a:r>
              <a:rPr lang="ko-KR" altLang="en-US" sz="2000" b="1" dirty="0" smtClean="0"/>
              <a:t> </a:t>
            </a:r>
            <a:r>
              <a:rPr lang="en-US" altLang="ko-KR" sz="2000" b="1" dirty="0" smtClean="0"/>
              <a:t>1</a:t>
            </a:r>
            <a:r>
              <a:rPr lang="ko-KR" altLang="en-US" sz="2000" b="1" dirty="0" smtClean="0"/>
              <a:t>가구당 전기요금 월평균추가부담</a:t>
            </a:r>
            <a:r>
              <a:rPr lang="en-US" altLang="ko-KR" sz="2000" b="1" dirty="0" smtClean="0"/>
              <a:t>(2014</a:t>
            </a:r>
            <a:r>
              <a:rPr lang="ko-KR" altLang="en-US" sz="2000" b="1" dirty="0" smtClean="0"/>
              <a:t>년</a:t>
            </a:r>
            <a:r>
              <a:rPr lang="en-US" altLang="ko-KR" sz="2000" b="1" dirty="0" smtClean="0"/>
              <a:t>)</a:t>
            </a:r>
            <a:r>
              <a:rPr lang="ko-KR" altLang="en-US" sz="2000" b="1" dirty="0" smtClean="0"/>
              <a:t> </a:t>
            </a:r>
            <a:r>
              <a:rPr lang="ko-KR" altLang="en-US" sz="2000" b="1" dirty="0" smtClean="0">
                <a:solidFill>
                  <a:srgbClr val="FF0000"/>
                </a:solidFill>
              </a:rPr>
              <a:t>일본 </a:t>
            </a:r>
            <a:r>
              <a:rPr lang="en-US" altLang="ko-KR" sz="2000" b="1" dirty="0" smtClean="0">
                <a:solidFill>
                  <a:srgbClr val="FF0000"/>
                </a:solidFill>
              </a:rPr>
              <a:t>225</a:t>
            </a:r>
            <a:r>
              <a:rPr lang="ko-KR" altLang="en-US" sz="2000" b="1" dirty="0" smtClean="0">
                <a:solidFill>
                  <a:srgbClr val="FF0000"/>
                </a:solidFill>
              </a:rPr>
              <a:t>엔</a:t>
            </a:r>
            <a:r>
              <a:rPr lang="en-US" altLang="ko-KR" sz="2000" b="1" dirty="0" smtClean="0">
                <a:solidFill>
                  <a:srgbClr val="FF0000"/>
                </a:solidFill>
              </a:rPr>
              <a:t>, </a:t>
            </a:r>
            <a:r>
              <a:rPr lang="ko-KR" altLang="en-US" sz="2000" b="1" dirty="0" smtClean="0">
                <a:solidFill>
                  <a:srgbClr val="FF0000"/>
                </a:solidFill>
              </a:rPr>
              <a:t>독일 약</a:t>
            </a:r>
            <a:r>
              <a:rPr lang="en-US" altLang="ko-KR" sz="2000" b="1" dirty="0" smtClean="0">
                <a:solidFill>
                  <a:srgbClr val="FF0000"/>
                </a:solidFill>
              </a:rPr>
              <a:t>2400</a:t>
            </a:r>
            <a:r>
              <a:rPr lang="ko-KR" altLang="en-US" sz="2000" b="1" dirty="0" smtClean="0">
                <a:solidFill>
                  <a:srgbClr val="FF0000"/>
                </a:solidFill>
              </a:rPr>
              <a:t>엔</a:t>
            </a:r>
            <a:endParaRPr lang="en-US" altLang="ko-KR" sz="2000" b="1" dirty="0" smtClean="0">
              <a:solidFill>
                <a:srgbClr val="FF0000"/>
              </a:solidFill>
            </a:endParaRPr>
          </a:p>
          <a:p>
            <a:pPr marL="0" indent="0">
              <a:buNone/>
            </a:pPr>
            <a:endParaRPr lang="en-US" altLang="ja-JP" sz="2800" b="1" dirty="0"/>
          </a:p>
          <a:p>
            <a:pPr marL="0" indent="0">
              <a:buNone/>
            </a:pPr>
            <a:r>
              <a:rPr lang="ko-KR" altLang="en-US" b="1" dirty="0" smtClean="0"/>
              <a:t>재생가능에너지의 </a:t>
            </a:r>
            <a:r>
              <a:rPr lang="ko-KR" altLang="en-US" b="1" dirty="0" smtClean="0">
                <a:solidFill>
                  <a:srgbClr val="FF0000"/>
                </a:solidFill>
              </a:rPr>
              <a:t>사회적가치</a:t>
            </a:r>
            <a:r>
              <a:rPr lang="en-US" altLang="ko-KR" b="1" dirty="0" smtClean="0">
                <a:solidFill>
                  <a:srgbClr val="FF0000"/>
                </a:solidFill>
              </a:rPr>
              <a:t>(</a:t>
            </a:r>
            <a:r>
              <a:rPr lang="ko-KR" altLang="en-US" b="1" dirty="0" smtClean="0">
                <a:solidFill>
                  <a:srgbClr val="FF0000"/>
                </a:solidFill>
              </a:rPr>
              <a:t>공공성</a:t>
            </a:r>
            <a:r>
              <a:rPr lang="en-US" altLang="ko-KR" b="1" dirty="0" smtClean="0">
                <a:solidFill>
                  <a:srgbClr val="FF0000"/>
                </a:solidFill>
              </a:rPr>
              <a:t>)</a:t>
            </a:r>
            <a:r>
              <a:rPr lang="ko-KR" altLang="en-US" b="1" dirty="0" smtClean="0">
                <a:solidFill>
                  <a:srgbClr val="FF0000"/>
                </a:solidFill>
              </a:rPr>
              <a:t>에대한 적절한 평가</a:t>
            </a:r>
            <a:r>
              <a:rPr lang="ko-KR" altLang="en-US" b="1" dirty="0" smtClean="0"/>
              <a:t>가 필요</a:t>
            </a:r>
            <a:endParaRPr lang="en-US" altLang="ja-JP" b="1" dirty="0" smtClean="0"/>
          </a:p>
          <a:p>
            <a:pPr marL="0" indent="0">
              <a:buNone/>
            </a:pPr>
            <a:r>
              <a:rPr lang="en-US" altLang="ja-JP" sz="2800" b="1" dirty="0" smtClean="0"/>
              <a:t>Low Carbon, Low Pollutants, Energy Security,</a:t>
            </a:r>
          </a:p>
          <a:p>
            <a:pPr marL="0" indent="0">
              <a:buNone/>
            </a:pPr>
            <a:r>
              <a:rPr lang="en-US" altLang="ja-JP" sz="2800" b="1" dirty="0" smtClean="0"/>
              <a:t>Development of Local Resources, Activation of Local Economy, Preservation of global environment</a:t>
            </a:r>
          </a:p>
          <a:p>
            <a:pPr marL="0" indent="0">
              <a:buNone/>
            </a:pPr>
            <a:endParaRPr lang="en-US" altLang="ja-JP" sz="2400" b="1" dirty="0" smtClean="0"/>
          </a:p>
          <a:p>
            <a:pPr marL="0" indent="0">
              <a:buNone/>
            </a:pPr>
            <a:endParaRPr lang="en-US" altLang="ja-JP" sz="2400" b="1" dirty="0" smtClean="0"/>
          </a:p>
          <a:p>
            <a:pPr marL="0" indent="0">
              <a:buNone/>
            </a:pPr>
            <a:endParaRPr lang="en-US" altLang="ja-JP" sz="2400" b="1" dirty="0" smtClean="0"/>
          </a:p>
          <a:p>
            <a:pPr marL="0" indent="0">
              <a:buNone/>
            </a:pPr>
            <a:endParaRPr lang="en-US" altLang="ja-JP" sz="2400" b="1" dirty="0"/>
          </a:p>
        </p:txBody>
      </p:sp>
      <p:sp>
        <p:nvSpPr>
          <p:cNvPr id="4" name="星 6 3"/>
          <p:cNvSpPr/>
          <p:nvPr/>
        </p:nvSpPr>
        <p:spPr>
          <a:xfrm>
            <a:off x="183030" y="989210"/>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星 6 4"/>
          <p:cNvSpPr/>
          <p:nvPr/>
        </p:nvSpPr>
        <p:spPr>
          <a:xfrm>
            <a:off x="224606" y="2804031"/>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61144" y="857232"/>
            <a:ext cx="9033409" cy="14424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61144" y="2607953"/>
            <a:ext cx="9033409" cy="26212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10412" y="3850210"/>
            <a:ext cx="492443" cy="461665"/>
          </a:xfrm>
          <a:prstGeom prst="rect">
            <a:avLst/>
          </a:prstGeom>
        </p:spPr>
        <p:txBody>
          <a:bodyPr wrap="none">
            <a:spAutoFit/>
          </a:bodyPr>
          <a:lstStyle/>
          <a:p>
            <a:r>
              <a:rPr lang="ja-JP" altLang="en-US" sz="2400" dirty="0">
                <a:solidFill>
                  <a:srgbClr val="FF0000"/>
                </a:solidFill>
              </a:rPr>
              <a:t>⇒</a:t>
            </a:r>
            <a:endParaRPr lang="ja-JP" altLang="en-US" sz="2400" dirty="0"/>
          </a:p>
        </p:txBody>
      </p:sp>
      <p:sp>
        <p:nvSpPr>
          <p:cNvPr id="10" name="星 6 9"/>
          <p:cNvSpPr/>
          <p:nvPr/>
        </p:nvSpPr>
        <p:spPr>
          <a:xfrm>
            <a:off x="122087" y="5372750"/>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68906" y="5372750"/>
            <a:ext cx="8539517" cy="1569660"/>
          </a:xfrm>
          <a:prstGeom prst="rect">
            <a:avLst/>
          </a:prstGeom>
          <a:noFill/>
        </p:spPr>
        <p:txBody>
          <a:bodyPr wrap="none" rtlCol="0">
            <a:spAutoFit/>
          </a:bodyPr>
          <a:lstStyle/>
          <a:p>
            <a:r>
              <a:rPr lang="ko-KR" altLang="en-US" sz="3200" b="1" dirty="0" smtClean="0"/>
              <a:t>지금까지 </a:t>
            </a:r>
            <a:r>
              <a:rPr lang="ko-KR" altLang="en-US" sz="3200" b="1" dirty="0" smtClean="0">
                <a:solidFill>
                  <a:srgbClr val="FF0000"/>
                </a:solidFill>
              </a:rPr>
              <a:t>원자력발전이나 화력발전 </a:t>
            </a:r>
            <a:r>
              <a:rPr lang="ko-KR" altLang="en-US" sz="3200" b="1" dirty="0" smtClean="0"/>
              <a:t>등 종래의 </a:t>
            </a:r>
            <a:endParaRPr lang="en-US" altLang="ko-KR" sz="3200" b="1" dirty="0" smtClean="0"/>
          </a:p>
          <a:p>
            <a:r>
              <a:rPr lang="ko-KR" altLang="en-US" sz="3200" b="1" dirty="0" smtClean="0"/>
              <a:t>에너지원에 대한 </a:t>
            </a:r>
            <a:r>
              <a:rPr lang="ko-KR" altLang="en-US" sz="3200" b="1" dirty="0" smtClean="0">
                <a:solidFill>
                  <a:srgbClr val="FF0000"/>
                </a:solidFill>
              </a:rPr>
              <a:t>막대한 공적 지원</a:t>
            </a:r>
            <a:r>
              <a:rPr lang="ko-KR" altLang="en-US" sz="3200" b="1" dirty="0" smtClean="0"/>
              <a:t>을 잊어서는 </a:t>
            </a:r>
            <a:endParaRPr lang="en-US" altLang="ko-KR" sz="3200" b="1" dirty="0" smtClean="0"/>
          </a:p>
          <a:p>
            <a:r>
              <a:rPr lang="ko-KR" altLang="en-US" sz="3200" b="1" dirty="0" smtClean="0"/>
              <a:t>안됨</a:t>
            </a:r>
            <a:endParaRPr lang="en-US" altLang="ja-JP" sz="3200" b="1" dirty="0" smtClean="0"/>
          </a:p>
        </p:txBody>
      </p:sp>
      <p:sp>
        <p:nvSpPr>
          <p:cNvPr id="13" name="角丸四角形 12"/>
          <p:cNvSpPr/>
          <p:nvPr/>
        </p:nvSpPr>
        <p:spPr>
          <a:xfrm>
            <a:off x="61142" y="5315501"/>
            <a:ext cx="9033409" cy="15424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566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ko-KR" altLang="en-US" sz="3200" dirty="0" smtClean="0"/>
              <a:t>도표</a:t>
            </a:r>
            <a:r>
              <a:rPr lang="en-US" altLang="ko-KR" sz="3200" dirty="0" smtClean="0"/>
              <a:t>5.1</a:t>
            </a:r>
            <a:r>
              <a:rPr kumimoji="1" lang="en-US" altLang="ko-KR" sz="3200" dirty="0" smtClean="0"/>
              <a:t>  </a:t>
            </a:r>
            <a:r>
              <a:rPr kumimoji="1" lang="ko-KR" altLang="en-US" sz="3200" dirty="0" smtClean="0"/>
              <a:t>일본의 에너지유형별 예산지원액</a:t>
            </a:r>
            <a:r>
              <a:rPr kumimoji="1" lang="en-US" altLang="ko-KR" sz="3200" dirty="0" smtClean="0"/>
              <a:t/>
            </a:r>
            <a:br>
              <a:rPr kumimoji="1" lang="en-US" altLang="ko-KR" sz="3200" dirty="0" smtClean="0"/>
            </a:br>
            <a:r>
              <a:rPr lang="en-US" altLang="ko-KR" sz="3200" dirty="0"/>
              <a:t> </a:t>
            </a:r>
            <a:r>
              <a:rPr lang="en-US" altLang="ko-KR" sz="3200" dirty="0" smtClean="0"/>
              <a:t>     (2011</a:t>
            </a:r>
            <a:r>
              <a:rPr lang="ko-KR" altLang="en-US" sz="3200" dirty="0" smtClean="0"/>
              <a:t>년도 예산</a:t>
            </a:r>
            <a:r>
              <a:rPr lang="en-US" altLang="ko-KR" sz="3200" dirty="0" smtClean="0"/>
              <a:t>, </a:t>
            </a:r>
            <a:r>
              <a:rPr lang="ko-KR" altLang="en-US" sz="3200" dirty="0" smtClean="0"/>
              <a:t>억엔</a:t>
            </a:r>
            <a:r>
              <a:rPr lang="en-US" altLang="ko-KR" sz="3200" dirty="0" smtClean="0"/>
              <a:t>)</a:t>
            </a:r>
            <a:endParaRPr kumimoji="1" lang="ja-JP" altLang="en-US" sz="3200" dirty="0"/>
          </a:p>
        </p:txBody>
      </p:sp>
      <p:graphicFrame>
        <p:nvGraphicFramePr>
          <p:cNvPr id="5" name="表 4"/>
          <p:cNvGraphicFramePr>
            <a:graphicFrameLocks noGrp="1"/>
          </p:cNvGraphicFramePr>
          <p:nvPr>
            <p:extLst/>
          </p:nvPr>
        </p:nvGraphicFramePr>
        <p:xfrm>
          <a:off x="693912" y="1145430"/>
          <a:ext cx="8003231" cy="5179707"/>
        </p:xfrm>
        <a:graphic>
          <a:graphicData uri="http://schemas.openxmlformats.org/drawingml/2006/table">
            <a:tbl>
              <a:tblPr firstRow="1" firstCol="1" bandRow="1">
                <a:tableStyleId>{5C22544A-7EE6-4342-B048-85BDC9FD1C3A}</a:tableStyleId>
              </a:tblPr>
              <a:tblGrid>
                <a:gridCol w="2074912"/>
                <a:gridCol w="2519536"/>
                <a:gridCol w="1995145"/>
                <a:gridCol w="1413638"/>
              </a:tblGrid>
              <a:tr h="796878">
                <a:tc>
                  <a:txBody>
                    <a:bodyPr/>
                    <a:lstStyle/>
                    <a:p>
                      <a:pPr algn="ctr">
                        <a:spcAft>
                          <a:spcPts val="0"/>
                        </a:spcAft>
                      </a:pPr>
                      <a:r>
                        <a:rPr lang="ja-JP" sz="2400" kern="100" dirty="0">
                          <a:effectLst/>
                        </a:rPr>
                        <a:t> </a:t>
                      </a:r>
                    </a:p>
                    <a:p>
                      <a:pPr algn="ctr">
                        <a:spcAft>
                          <a:spcPts val="0"/>
                        </a:spcAft>
                      </a:pPr>
                      <a:r>
                        <a:rPr lang="ko-KR" sz="2400" kern="100" dirty="0">
                          <a:effectLst/>
                        </a:rPr>
                        <a:t>에너지유형</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rPr>
                        <a:t> </a:t>
                      </a:r>
                      <a:endParaRPr lang="ja-JP" sz="2400" kern="100" dirty="0">
                        <a:effectLst/>
                      </a:endParaRPr>
                    </a:p>
                    <a:p>
                      <a:pPr algn="ctr">
                        <a:spcAft>
                          <a:spcPts val="0"/>
                        </a:spcAft>
                      </a:pPr>
                      <a:r>
                        <a:rPr lang="ko-KR" sz="2400" kern="100" dirty="0">
                          <a:effectLst/>
                        </a:rPr>
                        <a:t>에너지원별</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rPr>
                        <a:t> </a:t>
                      </a:r>
                      <a:endParaRPr lang="ja-JP" sz="2400" kern="100" dirty="0">
                        <a:effectLst/>
                      </a:endParaRPr>
                    </a:p>
                    <a:p>
                      <a:pPr algn="ctr">
                        <a:spcAft>
                          <a:spcPts val="0"/>
                        </a:spcAft>
                      </a:pPr>
                      <a:r>
                        <a:rPr lang="ko-KR" sz="2400" kern="100" dirty="0">
                          <a:effectLst/>
                        </a:rPr>
                        <a:t>예산액</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rPr>
                        <a:t> </a:t>
                      </a:r>
                      <a:endParaRPr lang="ja-JP" sz="2400" kern="100" dirty="0">
                        <a:effectLst/>
                      </a:endParaRPr>
                    </a:p>
                    <a:p>
                      <a:pPr algn="ctr">
                        <a:spcAft>
                          <a:spcPts val="0"/>
                        </a:spcAft>
                      </a:pPr>
                      <a:r>
                        <a:rPr lang="ko-KR" sz="2400" kern="100" dirty="0">
                          <a:effectLst/>
                        </a:rPr>
                        <a:t>합계</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398439">
                <a:tc rowSpan="5">
                  <a:txBody>
                    <a:bodyPr/>
                    <a:lstStyle/>
                    <a:p>
                      <a:pPr algn="just">
                        <a:spcAft>
                          <a:spcPts val="0"/>
                        </a:spcAft>
                      </a:pPr>
                      <a:r>
                        <a:rPr lang="en-US" sz="2400" kern="100" dirty="0">
                          <a:effectLst/>
                        </a:rPr>
                        <a:t> </a:t>
                      </a:r>
                      <a:endParaRPr lang="ja-JP" sz="2400" kern="100" dirty="0">
                        <a:effectLst/>
                      </a:endParaRPr>
                    </a:p>
                    <a:p>
                      <a:pPr algn="just">
                        <a:spcAft>
                          <a:spcPts val="0"/>
                        </a:spcAft>
                      </a:pPr>
                      <a:r>
                        <a:rPr lang="en-US" sz="2400" kern="100" dirty="0">
                          <a:effectLst/>
                        </a:rPr>
                        <a:t> </a:t>
                      </a:r>
                      <a:endParaRPr lang="ja-JP" sz="2400" kern="100" dirty="0">
                        <a:effectLst/>
                      </a:endParaRPr>
                    </a:p>
                    <a:p>
                      <a:pPr algn="just">
                        <a:spcAft>
                          <a:spcPts val="0"/>
                        </a:spcAft>
                      </a:pPr>
                      <a:r>
                        <a:rPr lang="ko-KR" sz="2400" kern="100" dirty="0">
                          <a:effectLst/>
                        </a:rPr>
                        <a:t>재래형 </a:t>
                      </a:r>
                      <a:endParaRPr lang="ja-JP" sz="2400" kern="100" dirty="0">
                        <a:effectLst/>
                      </a:endParaRPr>
                    </a:p>
                    <a:p>
                      <a:pPr algn="just">
                        <a:spcAft>
                          <a:spcPts val="0"/>
                        </a:spcAft>
                      </a:pPr>
                      <a:r>
                        <a:rPr lang="ko-KR" sz="2400" kern="100" dirty="0">
                          <a:effectLst/>
                        </a:rPr>
                        <a:t>에너지</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ko-KR" sz="2400" kern="100" dirty="0">
                          <a:effectLst/>
                        </a:rPr>
                        <a:t>원자력</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2400" kern="100" dirty="0">
                          <a:effectLst/>
                        </a:rPr>
                        <a:t>3193</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rowSpan="5">
                  <a:txBody>
                    <a:bodyPr/>
                    <a:lstStyle/>
                    <a:p>
                      <a:pPr algn="r">
                        <a:spcAft>
                          <a:spcPts val="0"/>
                        </a:spcAft>
                      </a:pPr>
                      <a:r>
                        <a:rPr lang="en-US" sz="3600" kern="100" dirty="0">
                          <a:effectLst/>
                        </a:rPr>
                        <a:t> </a:t>
                      </a:r>
                      <a:endParaRPr lang="ja-JP" sz="3600" kern="100" dirty="0">
                        <a:effectLst/>
                      </a:endParaRPr>
                    </a:p>
                    <a:p>
                      <a:pPr algn="r">
                        <a:spcAft>
                          <a:spcPts val="0"/>
                        </a:spcAft>
                      </a:pPr>
                      <a:r>
                        <a:rPr lang="en-US" sz="3600" kern="100" dirty="0">
                          <a:effectLst/>
                        </a:rPr>
                        <a:t> </a:t>
                      </a:r>
                      <a:endParaRPr lang="ja-JP" sz="3600" kern="100" dirty="0">
                        <a:effectLst/>
                      </a:endParaRPr>
                    </a:p>
                    <a:p>
                      <a:pPr algn="r">
                        <a:spcAft>
                          <a:spcPts val="0"/>
                        </a:spcAft>
                      </a:pPr>
                      <a:r>
                        <a:rPr lang="en-US" sz="3600" kern="100" dirty="0">
                          <a:effectLst/>
                        </a:rPr>
                        <a:t>18,323</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398439">
                <a:tc vMerge="1">
                  <a:txBody>
                    <a:bodyPr/>
                    <a:lstStyle/>
                    <a:p>
                      <a:endParaRPr kumimoji="1" lang="ja-JP" altLang="en-US"/>
                    </a:p>
                  </a:txBody>
                  <a:tcPr/>
                </a:tc>
                <a:tc>
                  <a:txBody>
                    <a:bodyPr/>
                    <a:lstStyle/>
                    <a:p>
                      <a:pPr algn="ctr">
                        <a:spcAft>
                          <a:spcPts val="0"/>
                        </a:spcAft>
                      </a:pPr>
                      <a:r>
                        <a:rPr lang="ko-KR" sz="2400" kern="100" dirty="0">
                          <a:effectLst/>
                        </a:rPr>
                        <a:t>석탄화력</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2400" kern="100" dirty="0">
                          <a:effectLst/>
                        </a:rPr>
                        <a:t>173</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vMerge="1">
                  <a:txBody>
                    <a:bodyPr/>
                    <a:lstStyle/>
                    <a:p>
                      <a:endParaRPr kumimoji="1" lang="ja-JP" altLang="en-US"/>
                    </a:p>
                  </a:txBody>
                  <a:tcPr/>
                </a:tc>
              </a:tr>
              <a:tr h="398439">
                <a:tc vMerge="1">
                  <a:txBody>
                    <a:bodyPr/>
                    <a:lstStyle/>
                    <a:p>
                      <a:endParaRPr kumimoji="1" lang="ja-JP" altLang="en-US"/>
                    </a:p>
                  </a:txBody>
                  <a:tcPr/>
                </a:tc>
                <a:tc>
                  <a:txBody>
                    <a:bodyPr/>
                    <a:lstStyle/>
                    <a:p>
                      <a:pPr algn="ctr">
                        <a:spcAft>
                          <a:spcPts val="0"/>
                        </a:spcAft>
                      </a:pPr>
                      <a:r>
                        <a:rPr lang="en-US" sz="2400" kern="100" dirty="0">
                          <a:effectLst/>
                        </a:rPr>
                        <a:t>LNG</a:t>
                      </a:r>
                      <a:r>
                        <a:rPr lang="ko-KR" sz="2400" kern="100" dirty="0">
                          <a:effectLst/>
                        </a:rPr>
                        <a:t>화력</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2400" kern="100" dirty="0">
                          <a:effectLst/>
                        </a:rPr>
                        <a:t>484</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vMerge="1">
                  <a:txBody>
                    <a:bodyPr/>
                    <a:lstStyle/>
                    <a:p>
                      <a:endParaRPr kumimoji="1" lang="ja-JP" altLang="en-US"/>
                    </a:p>
                  </a:txBody>
                  <a:tcPr/>
                </a:tc>
              </a:tr>
              <a:tr h="398439">
                <a:tc vMerge="1">
                  <a:txBody>
                    <a:bodyPr/>
                    <a:lstStyle/>
                    <a:p>
                      <a:endParaRPr kumimoji="1" lang="ja-JP" altLang="en-US"/>
                    </a:p>
                  </a:txBody>
                  <a:tcPr/>
                </a:tc>
                <a:tc>
                  <a:txBody>
                    <a:bodyPr/>
                    <a:lstStyle/>
                    <a:p>
                      <a:pPr algn="ctr">
                        <a:spcAft>
                          <a:spcPts val="0"/>
                        </a:spcAft>
                      </a:pPr>
                      <a:r>
                        <a:rPr lang="ko-KR" sz="2400" kern="100" dirty="0">
                          <a:effectLst/>
                        </a:rPr>
                        <a:t>석유화력</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2400" kern="100" dirty="0">
                          <a:effectLst/>
                        </a:rPr>
                        <a:t>14,368</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vMerge="1">
                  <a:txBody>
                    <a:bodyPr/>
                    <a:lstStyle/>
                    <a:p>
                      <a:endParaRPr kumimoji="1" lang="ja-JP" altLang="en-US"/>
                    </a:p>
                  </a:txBody>
                  <a:tcPr/>
                </a:tc>
              </a:tr>
              <a:tr h="398439">
                <a:tc vMerge="1">
                  <a:txBody>
                    <a:bodyPr/>
                    <a:lstStyle/>
                    <a:p>
                      <a:endParaRPr kumimoji="1" lang="ja-JP" altLang="en-US"/>
                    </a:p>
                  </a:txBody>
                  <a:tcPr/>
                </a:tc>
                <a:tc>
                  <a:txBody>
                    <a:bodyPr/>
                    <a:lstStyle/>
                    <a:p>
                      <a:pPr algn="ctr">
                        <a:spcAft>
                          <a:spcPts val="0"/>
                        </a:spcAft>
                      </a:pPr>
                      <a:r>
                        <a:rPr lang="ko-KR" sz="2400" kern="100" dirty="0">
                          <a:effectLst/>
                        </a:rPr>
                        <a:t>대형수력</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2400" kern="100" dirty="0">
                          <a:effectLst/>
                        </a:rPr>
                        <a:t>105</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vMerge="1">
                  <a:txBody>
                    <a:bodyPr/>
                    <a:lstStyle/>
                    <a:p>
                      <a:endParaRPr kumimoji="1" lang="ja-JP" altLang="en-US"/>
                    </a:p>
                  </a:txBody>
                  <a:tcPr/>
                </a:tc>
              </a:tr>
              <a:tr h="398439">
                <a:tc rowSpan="6">
                  <a:txBody>
                    <a:bodyPr/>
                    <a:lstStyle/>
                    <a:p>
                      <a:pPr algn="just">
                        <a:spcAft>
                          <a:spcPts val="0"/>
                        </a:spcAft>
                      </a:pPr>
                      <a:r>
                        <a:rPr lang="en-US" sz="2400" kern="100">
                          <a:effectLst/>
                        </a:rPr>
                        <a:t> </a:t>
                      </a:r>
                      <a:endParaRPr lang="ja-JP" sz="2400" kern="100">
                        <a:effectLst/>
                      </a:endParaRPr>
                    </a:p>
                    <a:p>
                      <a:pPr algn="just">
                        <a:spcAft>
                          <a:spcPts val="0"/>
                        </a:spcAft>
                      </a:pPr>
                      <a:r>
                        <a:rPr lang="en-US" sz="2400" kern="100">
                          <a:effectLst/>
                        </a:rPr>
                        <a:t> </a:t>
                      </a:r>
                      <a:endParaRPr lang="ja-JP" sz="2400" kern="100">
                        <a:effectLst/>
                      </a:endParaRPr>
                    </a:p>
                    <a:p>
                      <a:pPr algn="just">
                        <a:spcAft>
                          <a:spcPts val="0"/>
                        </a:spcAft>
                      </a:pPr>
                      <a:r>
                        <a:rPr lang="ko-KR" sz="2400" kern="100">
                          <a:effectLst/>
                        </a:rPr>
                        <a:t>재생가능</a:t>
                      </a:r>
                      <a:endParaRPr lang="ja-JP" sz="2400" kern="100">
                        <a:effectLst/>
                      </a:endParaRPr>
                    </a:p>
                    <a:p>
                      <a:pPr algn="just">
                        <a:spcAft>
                          <a:spcPts val="0"/>
                        </a:spcAft>
                      </a:pPr>
                      <a:r>
                        <a:rPr lang="ko-KR" sz="2400" kern="100">
                          <a:effectLst/>
                        </a:rPr>
                        <a:t>에너지</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ko-KR" sz="2400" kern="100" dirty="0">
                          <a:effectLst/>
                        </a:rPr>
                        <a:t>소수력</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2400" kern="100">
                          <a:effectLst/>
                        </a:rPr>
                        <a:t>133</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rowSpan="6">
                  <a:txBody>
                    <a:bodyPr/>
                    <a:lstStyle/>
                    <a:p>
                      <a:pPr algn="r">
                        <a:spcAft>
                          <a:spcPts val="0"/>
                        </a:spcAft>
                      </a:pPr>
                      <a:r>
                        <a:rPr lang="en-US" sz="3600" kern="100" dirty="0">
                          <a:effectLst/>
                        </a:rPr>
                        <a:t> </a:t>
                      </a:r>
                      <a:endParaRPr lang="ja-JP" sz="3600" kern="100" dirty="0">
                        <a:effectLst/>
                      </a:endParaRPr>
                    </a:p>
                    <a:p>
                      <a:pPr algn="r">
                        <a:spcAft>
                          <a:spcPts val="0"/>
                        </a:spcAft>
                      </a:pPr>
                      <a:r>
                        <a:rPr lang="en-US" sz="3600" kern="100" dirty="0">
                          <a:effectLst/>
                        </a:rPr>
                        <a:t> </a:t>
                      </a:r>
                      <a:endParaRPr lang="ja-JP" sz="3600" kern="100" dirty="0">
                        <a:effectLst/>
                      </a:endParaRPr>
                    </a:p>
                    <a:p>
                      <a:pPr algn="r">
                        <a:spcAft>
                          <a:spcPts val="0"/>
                        </a:spcAft>
                      </a:pPr>
                      <a:r>
                        <a:rPr lang="en-US" sz="3600" kern="100" dirty="0">
                          <a:effectLst/>
                        </a:rPr>
                        <a:t>1,693</a:t>
                      </a:r>
                      <a:endParaRPr lang="ja-JP" sz="3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398439">
                <a:tc vMerge="1">
                  <a:txBody>
                    <a:bodyPr/>
                    <a:lstStyle/>
                    <a:p>
                      <a:endParaRPr kumimoji="1" lang="ja-JP" altLang="en-US"/>
                    </a:p>
                  </a:txBody>
                  <a:tcPr/>
                </a:tc>
                <a:tc>
                  <a:txBody>
                    <a:bodyPr/>
                    <a:lstStyle/>
                    <a:p>
                      <a:pPr algn="ctr">
                        <a:spcAft>
                          <a:spcPts val="0"/>
                        </a:spcAft>
                      </a:pPr>
                      <a:r>
                        <a:rPr lang="ko-KR" sz="2400" kern="100" dirty="0">
                          <a:effectLst/>
                        </a:rPr>
                        <a:t>지열</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2400" kern="100" dirty="0">
                          <a:effectLst/>
                        </a:rPr>
                        <a:t>43</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vMerge="1">
                  <a:txBody>
                    <a:bodyPr/>
                    <a:lstStyle/>
                    <a:p>
                      <a:endParaRPr kumimoji="1" lang="ja-JP" altLang="en-US"/>
                    </a:p>
                  </a:txBody>
                  <a:tcPr/>
                </a:tc>
              </a:tr>
              <a:tr h="398439">
                <a:tc vMerge="1">
                  <a:txBody>
                    <a:bodyPr/>
                    <a:lstStyle/>
                    <a:p>
                      <a:endParaRPr kumimoji="1" lang="ja-JP" altLang="en-US"/>
                    </a:p>
                  </a:txBody>
                  <a:tcPr/>
                </a:tc>
                <a:tc>
                  <a:txBody>
                    <a:bodyPr/>
                    <a:lstStyle/>
                    <a:p>
                      <a:pPr algn="ctr">
                        <a:spcAft>
                          <a:spcPts val="0"/>
                        </a:spcAft>
                      </a:pPr>
                      <a:r>
                        <a:rPr lang="ko-KR" sz="2400" kern="100" dirty="0">
                          <a:effectLst/>
                        </a:rPr>
                        <a:t>태양광</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2400" kern="100" dirty="0">
                          <a:effectLst/>
                        </a:rPr>
                        <a:t>804</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vMerge="1">
                  <a:txBody>
                    <a:bodyPr/>
                    <a:lstStyle/>
                    <a:p>
                      <a:endParaRPr kumimoji="1" lang="ja-JP" altLang="en-US"/>
                    </a:p>
                  </a:txBody>
                  <a:tcPr/>
                </a:tc>
              </a:tr>
              <a:tr h="398439">
                <a:tc vMerge="1">
                  <a:txBody>
                    <a:bodyPr/>
                    <a:lstStyle/>
                    <a:p>
                      <a:endParaRPr kumimoji="1" lang="ja-JP" altLang="en-US"/>
                    </a:p>
                  </a:txBody>
                  <a:tcPr/>
                </a:tc>
                <a:tc>
                  <a:txBody>
                    <a:bodyPr/>
                    <a:lstStyle/>
                    <a:p>
                      <a:pPr algn="ctr">
                        <a:spcAft>
                          <a:spcPts val="0"/>
                        </a:spcAft>
                      </a:pPr>
                      <a:r>
                        <a:rPr lang="ko-KR" sz="2400" kern="100" dirty="0">
                          <a:effectLst/>
                        </a:rPr>
                        <a:t>육상풍력</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2400" kern="100" dirty="0">
                          <a:effectLst/>
                        </a:rPr>
                        <a:t>465</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vMerge="1">
                  <a:txBody>
                    <a:bodyPr/>
                    <a:lstStyle/>
                    <a:p>
                      <a:endParaRPr kumimoji="1" lang="ja-JP" altLang="en-US"/>
                    </a:p>
                  </a:txBody>
                  <a:tcPr/>
                </a:tc>
              </a:tr>
              <a:tr h="398439">
                <a:tc vMerge="1">
                  <a:txBody>
                    <a:bodyPr/>
                    <a:lstStyle/>
                    <a:p>
                      <a:endParaRPr kumimoji="1" lang="ja-JP" altLang="en-US"/>
                    </a:p>
                  </a:txBody>
                  <a:tcPr/>
                </a:tc>
                <a:tc>
                  <a:txBody>
                    <a:bodyPr/>
                    <a:lstStyle/>
                    <a:p>
                      <a:pPr algn="ctr">
                        <a:spcAft>
                          <a:spcPts val="0"/>
                        </a:spcAft>
                      </a:pPr>
                      <a:r>
                        <a:rPr lang="ko-KR" sz="2400" kern="100" dirty="0">
                          <a:effectLst/>
                        </a:rPr>
                        <a:t>해상풍력</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2400" kern="100" dirty="0">
                          <a:effectLst/>
                        </a:rPr>
                        <a:t>43</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vMerge="1">
                  <a:txBody>
                    <a:bodyPr/>
                    <a:lstStyle/>
                    <a:p>
                      <a:endParaRPr kumimoji="1" lang="ja-JP" altLang="en-US"/>
                    </a:p>
                  </a:txBody>
                  <a:tcPr/>
                </a:tc>
              </a:tr>
              <a:tr h="398439">
                <a:tc vMerge="1">
                  <a:txBody>
                    <a:bodyPr/>
                    <a:lstStyle/>
                    <a:p>
                      <a:endParaRPr kumimoji="1" lang="ja-JP" altLang="en-US"/>
                    </a:p>
                  </a:txBody>
                  <a:tcPr/>
                </a:tc>
                <a:tc>
                  <a:txBody>
                    <a:bodyPr/>
                    <a:lstStyle/>
                    <a:p>
                      <a:pPr algn="ctr">
                        <a:spcAft>
                          <a:spcPts val="0"/>
                        </a:spcAft>
                      </a:pPr>
                      <a:r>
                        <a:rPr lang="ko-KR" sz="2400" kern="100" dirty="0">
                          <a:effectLst/>
                        </a:rPr>
                        <a:t>바이오매스</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2400" kern="100" dirty="0">
                          <a:effectLst/>
                        </a:rPr>
                        <a:t>205</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vMerge="1">
                  <a:txBody>
                    <a:bodyPr/>
                    <a:lstStyle/>
                    <a:p>
                      <a:endParaRPr kumimoji="1" lang="ja-JP" altLang="en-US"/>
                    </a:p>
                  </a:txBody>
                  <a:tcPr/>
                </a:tc>
              </a:tr>
            </a:tbl>
          </a:graphicData>
        </a:graphic>
      </p:graphicFrame>
      <p:sp>
        <p:nvSpPr>
          <p:cNvPr id="6" name="テキスト ボックス 5"/>
          <p:cNvSpPr txBox="1"/>
          <p:nvPr/>
        </p:nvSpPr>
        <p:spPr>
          <a:xfrm>
            <a:off x="611560" y="6463712"/>
            <a:ext cx="3448380" cy="369332"/>
          </a:xfrm>
          <a:prstGeom prst="rect">
            <a:avLst/>
          </a:prstGeom>
          <a:noFill/>
        </p:spPr>
        <p:txBody>
          <a:bodyPr wrap="none" rtlCol="0">
            <a:spAutoFit/>
          </a:bodyPr>
          <a:lstStyle/>
          <a:p>
            <a:r>
              <a:rPr kumimoji="1" lang="ko-KR" altLang="en-US" dirty="0" smtClean="0"/>
              <a:t>출전</a:t>
            </a:r>
            <a:r>
              <a:rPr kumimoji="1" lang="en-US" altLang="ko-KR" dirty="0" smtClean="0"/>
              <a:t>; </a:t>
            </a:r>
            <a:r>
              <a:rPr lang="ko-KR" altLang="en-US" dirty="0" smtClean="0"/>
              <a:t>일본에너지환경회의</a:t>
            </a:r>
            <a:r>
              <a:rPr kumimoji="1" lang="en-US" altLang="ko-KR" dirty="0" smtClean="0"/>
              <a:t>(2011)</a:t>
            </a:r>
            <a:endParaRPr kumimoji="1" lang="ja-JP" altLang="en-US" dirty="0"/>
          </a:p>
        </p:txBody>
      </p:sp>
      <p:sp>
        <p:nvSpPr>
          <p:cNvPr id="7" name="円/楕円 6"/>
          <p:cNvSpPr/>
          <p:nvPr/>
        </p:nvSpPr>
        <p:spPr>
          <a:xfrm>
            <a:off x="6876256" y="2921626"/>
            <a:ext cx="2267744" cy="88172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円/楕円 9"/>
          <p:cNvSpPr/>
          <p:nvPr/>
        </p:nvSpPr>
        <p:spPr>
          <a:xfrm>
            <a:off x="6908956" y="4869160"/>
            <a:ext cx="2267744" cy="88172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1438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283766"/>
            <a:ext cx="3744416" cy="5533620"/>
          </a:xfrm>
        </p:spPr>
      </p:pic>
      <p:sp>
        <p:nvSpPr>
          <p:cNvPr id="4" name="正方形/長方形 3"/>
          <p:cNvSpPr/>
          <p:nvPr/>
        </p:nvSpPr>
        <p:spPr>
          <a:xfrm>
            <a:off x="899592" y="5878941"/>
            <a:ext cx="7647142" cy="923330"/>
          </a:xfrm>
          <a:prstGeom prst="rect">
            <a:avLst/>
          </a:prstGeom>
        </p:spPr>
        <p:txBody>
          <a:bodyPr wrap="square">
            <a:spAutoFit/>
          </a:bodyPr>
          <a:lstStyle/>
          <a:p>
            <a:r>
              <a:rPr lang="ko-KR" altLang="en-US" dirty="0" smtClean="0"/>
              <a:t>주</a:t>
            </a:r>
            <a:r>
              <a:rPr lang="en-US" altLang="ko-KR" dirty="0" smtClean="0"/>
              <a:t>; </a:t>
            </a:r>
            <a:r>
              <a:rPr lang="ko-KR" altLang="en-US" dirty="0" smtClean="0"/>
              <a:t>전력소비량 </a:t>
            </a:r>
            <a:r>
              <a:rPr lang="en-US" altLang="ko-KR" dirty="0" smtClean="0"/>
              <a:t>100</a:t>
            </a:r>
            <a:r>
              <a:rPr lang="ko-KR" altLang="en-US" dirty="0" smtClean="0"/>
              <a:t>만</a:t>
            </a:r>
            <a:r>
              <a:rPr lang="en-US" altLang="ko-KR" dirty="0" smtClean="0"/>
              <a:t>kWh </a:t>
            </a:r>
            <a:r>
              <a:rPr lang="ko-KR" altLang="en-US" dirty="0" smtClean="0"/>
              <a:t>이상 제조업 중 전기사용량이 제조업평균을   </a:t>
            </a:r>
            <a:endParaRPr lang="en-US" altLang="ko-KR" dirty="0" smtClean="0"/>
          </a:p>
          <a:p>
            <a:r>
              <a:rPr lang="en-US" altLang="ko-KR" dirty="0"/>
              <a:t> </a:t>
            </a:r>
            <a:r>
              <a:rPr lang="en-US" altLang="ko-KR" dirty="0" smtClean="0"/>
              <a:t>     8</a:t>
            </a:r>
            <a:r>
              <a:rPr lang="ko-KR" altLang="en-US" dirty="0" smtClean="0"/>
              <a:t>배이상의 경우 부과금의 </a:t>
            </a:r>
            <a:r>
              <a:rPr lang="en-US" altLang="ko-KR" dirty="0" smtClean="0"/>
              <a:t>80%</a:t>
            </a:r>
            <a:r>
              <a:rPr lang="ko-KR" altLang="en-US" dirty="0" smtClean="0"/>
              <a:t>를 면제  </a:t>
            </a:r>
            <a:endParaRPr lang="en-US" altLang="ko-KR" dirty="0" smtClean="0"/>
          </a:p>
          <a:p>
            <a:r>
              <a:rPr lang="ko-KR" altLang="en-US" dirty="0" smtClean="0"/>
              <a:t>출전</a:t>
            </a:r>
            <a:r>
              <a:rPr lang="ja-JP" altLang="en-US" dirty="0" smtClean="0"/>
              <a:t>：</a:t>
            </a:r>
            <a:r>
              <a:rPr lang="ko-KR" altLang="en-US" dirty="0" smtClean="0"/>
              <a:t>일본 종합자원에너지조사회</a:t>
            </a:r>
            <a:r>
              <a:rPr lang="en-US" altLang="ko-KR" dirty="0" smtClean="0"/>
              <a:t>(2014)</a:t>
            </a:r>
            <a:endParaRPr lang="ja-JP" altLang="en-US" dirty="0"/>
          </a:p>
        </p:txBody>
      </p:sp>
      <p:sp>
        <p:nvSpPr>
          <p:cNvPr id="6" name="正方形/長方形 5"/>
          <p:cNvSpPr/>
          <p:nvPr/>
        </p:nvSpPr>
        <p:spPr>
          <a:xfrm>
            <a:off x="2411760" y="1492767"/>
            <a:ext cx="2592288" cy="959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j</a:t>
            </a:r>
            <a:endParaRPr kumimoji="1" lang="ja-JP" altLang="en-US" dirty="0"/>
          </a:p>
        </p:txBody>
      </p:sp>
      <p:sp>
        <p:nvSpPr>
          <p:cNvPr id="2" name="正方形/長方形 1"/>
          <p:cNvSpPr/>
          <p:nvPr/>
        </p:nvSpPr>
        <p:spPr>
          <a:xfrm>
            <a:off x="899592" y="283766"/>
            <a:ext cx="1393330" cy="523220"/>
          </a:xfrm>
          <a:prstGeom prst="rect">
            <a:avLst/>
          </a:prstGeom>
        </p:spPr>
        <p:txBody>
          <a:bodyPr wrap="none">
            <a:spAutoFit/>
          </a:bodyPr>
          <a:lstStyle/>
          <a:p>
            <a:r>
              <a:rPr lang="ja-JP" altLang="en-US" sz="2800" dirty="0"/>
              <a:t>図表１３</a:t>
            </a:r>
          </a:p>
        </p:txBody>
      </p:sp>
      <p:sp>
        <p:nvSpPr>
          <p:cNvPr id="3" name="正方形/長方形 2"/>
          <p:cNvSpPr/>
          <p:nvPr/>
        </p:nvSpPr>
        <p:spPr>
          <a:xfrm>
            <a:off x="359532" y="159855"/>
            <a:ext cx="7848872" cy="13329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ko-KR" altLang="en-US" sz="2400" dirty="0" smtClean="0"/>
              <a:t>도표</a:t>
            </a:r>
            <a:r>
              <a:rPr kumimoji="1" lang="en-US" altLang="ko-KR" sz="2400" dirty="0" smtClean="0"/>
              <a:t>5.2  </a:t>
            </a:r>
            <a:r>
              <a:rPr kumimoji="1" lang="ko-KR" altLang="en-US" sz="2400" dirty="0" smtClean="0"/>
              <a:t>재생가능에너지의 고정가격매입에의한 전기료금 상승액 </a:t>
            </a:r>
            <a:r>
              <a:rPr lang="en-US" altLang="ja-JP" sz="2400" dirty="0" smtClean="0"/>
              <a:t>(</a:t>
            </a:r>
            <a:r>
              <a:rPr lang="ko-KR" altLang="en-US" sz="2400" dirty="0" smtClean="0"/>
              <a:t>가구당 월액</a:t>
            </a:r>
            <a:r>
              <a:rPr lang="en-US" altLang="ja-JP" sz="2400" dirty="0" smtClean="0"/>
              <a:t>)</a:t>
            </a:r>
            <a:endParaRPr kumimoji="1" lang="ja-JP" altLang="en-US" sz="2400" dirty="0"/>
          </a:p>
        </p:txBody>
      </p:sp>
      <p:sp>
        <p:nvSpPr>
          <p:cNvPr id="7" name="テキスト ボックス 6"/>
          <p:cNvSpPr txBox="1"/>
          <p:nvPr/>
        </p:nvSpPr>
        <p:spPr>
          <a:xfrm>
            <a:off x="2071782" y="2159256"/>
            <a:ext cx="1994457" cy="523220"/>
          </a:xfrm>
          <a:prstGeom prst="rect">
            <a:avLst/>
          </a:prstGeom>
          <a:noFill/>
        </p:spPr>
        <p:txBody>
          <a:bodyPr wrap="none" rtlCol="0">
            <a:spAutoFit/>
          </a:bodyPr>
          <a:lstStyle/>
          <a:p>
            <a:r>
              <a:rPr kumimoji="1" lang="en-US" altLang="ja-JP" sz="2800" dirty="0" smtClean="0"/>
              <a:t>0.35</a:t>
            </a:r>
            <a:r>
              <a:rPr kumimoji="1" lang="ko-KR" altLang="en-US" sz="2800" dirty="0" smtClean="0"/>
              <a:t>엔</a:t>
            </a:r>
            <a:r>
              <a:rPr kumimoji="1" lang="en-US" altLang="ko-KR" sz="2800" dirty="0" smtClean="0"/>
              <a:t>/</a:t>
            </a:r>
            <a:r>
              <a:rPr kumimoji="1" lang="en-US" altLang="ja-JP" sz="2800" dirty="0" smtClean="0"/>
              <a:t>kWh</a:t>
            </a:r>
            <a:endParaRPr kumimoji="1" lang="ja-JP" altLang="en-US" sz="2800" dirty="0"/>
          </a:p>
        </p:txBody>
      </p:sp>
      <p:sp>
        <p:nvSpPr>
          <p:cNvPr id="8" name="テキスト ボックス 7"/>
          <p:cNvSpPr txBox="1"/>
          <p:nvPr/>
        </p:nvSpPr>
        <p:spPr>
          <a:xfrm>
            <a:off x="6275014" y="1768677"/>
            <a:ext cx="1994457" cy="523220"/>
          </a:xfrm>
          <a:prstGeom prst="rect">
            <a:avLst/>
          </a:prstGeom>
          <a:noFill/>
        </p:spPr>
        <p:txBody>
          <a:bodyPr wrap="none" rtlCol="0">
            <a:spAutoFit/>
          </a:bodyPr>
          <a:lstStyle/>
          <a:p>
            <a:r>
              <a:rPr kumimoji="1" lang="en-US" altLang="ja-JP" sz="2800" dirty="0" smtClean="0"/>
              <a:t>0.75</a:t>
            </a:r>
            <a:r>
              <a:rPr kumimoji="1" lang="ko-KR" altLang="en-US" sz="2800" dirty="0" smtClean="0"/>
              <a:t>엔</a:t>
            </a:r>
            <a:r>
              <a:rPr kumimoji="1" lang="en-US" altLang="ko-KR" sz="2800" dirty="0" smtClean="0"/>
              <a:t>/</a:t>
            </a:r>
            <a:r>
              <a:rPr kumimoji="1" lang="en-US" altLang="ja-JP" sz="2800" dirty="0" smtClean="0"/>
              <a:t>kWh</a:t>
            </a:r>
            <a:endParaRPr kumimoji="1" lang="ja-JP" altLang="en-US" sz="2800" dirty="0"/>
          </a:p>
        </p:txBody>
      </p:sp>
      <p:cxnSp>
        <p:nvCxnSpPr>
          <p:cNvPr id="10" name="直線矢印コネクタ 9"/>
          <p:cNvCxnSpPr/>
          <p:nvPr/>
        </p:nvCxnSpPr>
        <p:spPr>
          <a:xfrm>
            <a:off x="3599892" y="2682476"/>
            <a:ext cx="417754" cy="4360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直線矢印コネクタ 11"/>
          <p:cNvCxnSpPr/>
          <p:nvPr/>
        </p:nvCxnSpPr>
        <p:spPr>
          <a:xfrm flipH="1">
            <a:off x="5971596" y="2291897"/>
            <a:ext cx="792940" cy="2759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65870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294141" y="692696"/>
            <a:ext cx="8820472" cy="5602079"/>
          </a:xfrm>
          <a:prstGeom prst="rect">
            <a:avLst/>
          </a:prstGeom>
        </p:spPr>
      </p:pic>
      <p:sp>
        <p:nvSpPr>
          <p:cNvPr id="5" name="テキスト ボックス 4"/>
          <p:cNvSpPr txBox="1"/>
          <p:nvPr/>
        </p:nvSpPr>
        <p:spPr>
          <a:xfrm>
            <a:off x="498738" y="62419"/>
            <a:ext cx="8302273" cy="461665"/>
          </a:xfrm>
          <a:prstGeom prst="rect">
            <a:avLst/>
          </a:prstGeom>
          <a:noFill/>
        </p:spPr>
        <p:txBody>
          <a:bodyPr wrap="none" rtlCol="0">
            <a:spAutoFit/>
          </a:bodyPr>
          <a:lstStyle/>
          <a:p>
            <a:r>
              <a:rPr lang="ja-JP" altLang="en-US" sz="2400" b="1" dirty="0" smtClean="0"/>
              <a:t>図表</a:t>
            </a:r>
            <a:r>
              <a:rPr lang="en-US" altLang="ja-JP" sz="2400" b="1" dirty="0" smtClean="0"/>
              <a:t>14  </a:t>
            </a:r>
            <a:r>
              <a:rPr lang="ja-JP" altLang="en-US" sz="2400" b="1" dirty="0" smtClean="0"/>
              <a:t>ドイツの太陽光賦課金と再生可能エネルギー導入推移</a:t>
            </a:r>
            <a:endParaRPr kumimoji="1" lang="ja-JP" altLang="en-US" sz="2400" b="1" dirty="0"/>
          </a:p>
        </p:txBody>
      </p:sp>
      <p:sp>
        <p:nvSpPr>
          <p:cNvPr id="7" name="正方形/長方形 6"/>
          <p:cNvSpPr/>
          <p:nvPr/>
        </p:nvSpPr>
        <p:spPr>
          <a:xfrm>
            <a:off x="457200" y="6306368"/>
            <a:ext cx="7715200" cy="369332"/>
          </a:xfrm>
          <a:prstGeom prst="rect">
            <a:avLst/>
          </a:prstGeom>
        </p:spPr>
        <p:txBody>
          <a:bodyPr wrap="square">
            <a:spAutoFit/>
          </a:bodyPr>
          <a:lstStyle/>
          <a:p>
            <a:r>
              <a:rPr lang="ja-JP" altLang="en-US" dirty="0"/>
              <a:t>出所</a:t>
            </a:r>
            <a:r>
              <a:rPr lang="ja-JP" altLang="en-US" dirty="0" smtClean="0"/>
              <a:t>：総合</a:t>
            </a:r>
            <a:r>
              <a:rPr lang="ja-JP" altLang="en-US" dirty="0"/>
              <a:t>資源エネルギー調査会・新エネルギー</a:t>
            </a:r>
            <a:r>
              <a:rPr lang="ja-JP" altLang="en-US" dirty="0" smtClean="0"/>
              <a:t>小委員会（</a:t>
            </a:r>
            <a:r>
              <a:rPr lang="en-US" altLang="ja-JP" dirty="0" smtClean="0"/>
              <a:t>2014</a:t>
            </a:r>
            <a:r>
              <a:rPr lang="ja-JP" altLang="en-US" dirty="0" smtClean="0"/>
              <a:t>）</a:t>
            </a:r>
            <a:endParaRPr lang="ja-JP" altLang="en-US" dirty="0"/>
          </a:p>
        </p:txBody>
      </p:sp>
      <p:pic>
        <p:nvPicPr>
          <p:cNvPr id="1026" name="Picture 2" descr="ドイツにおける固定価格買取制度の賦課金水準と発電量に占める再生可能エネルギー比率の推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216"/>
            <a:ext cx="9134475" cy="713703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四角形吹き出し 1"/>
          <p:cNvSpPr/>
          <p:nvPr/>
        </p:nvSpPr>
        <p:spPr>
          <a:xfrm>
            <a:off x="1259632" y="1124744"/>
            <a:ext cx="1872208" cy="475456"/>
          </a:xfrm>
          <a:prstGeom prst="wedgeRectCallout">
            <a:avLst>
              <a:gd name="adj1" fmla="val 60007"/>
              <a:gd name="adj2" fmla="val 205082"/>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o-KR" altLang="en-US" sz="1400" dirty="0" smtClean="0"/>
              <a:t>일본의 현행 부담수준</a:t>
            </a:r>
            <a:endParaRPr kumimoji="1" lang="ja-JP" altLang="en-US" sz="1400" dirty="0"/>
          </a:p>
        </p:txBody>
      </p:sp>
      <p:sp>
        <p:nvSpPr>
          <p:cNvPr id="8" name="正方形/長方形 7"/>
          <p:cNvSpPr/>
          <p:nvPr/>
        </p:nvSpPr>
        <p:spPr>
          <a:xfrm>
            <a:off x="0" y="89517"/>
            <a:ext cx="8963566" cy="47667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ko-KR" altLang="en-US" sz="2000" b="1" dirty="0" smtClean="0"/>
              <a:t>도표 </a:t>
            </a:r>
            <a:r>
              <a:rPr lang="en-US" altLang="ko-KR" sz="2000" b="1" dirty="0" smtClean="0"/>
              <a:t>5.3 </a:t>
            </a:r>
            <a:r>
              <a:rPr lang="ko-KR" altLang="en-US" sz="2000" b="1" dirty="0" smtClean="0"/>
              <a:t>독일의 고정가격매입제도의 부담수준과 재생가능에너지 비율추이</a:t>
            </a:r>
            <a:endParaRPr kumimoji="1" lang="ja-JP" altLang="en-US" sz="2000" b="1" dirty="0"/>
          </a:p>
        </p:txBody>
      </p:sp>
      <p:sp>
        <p:nvSpPr>
          <p:cNvPr id="6" name="正方形/長方形 5"/>
          <p:cNvSpPr/>
          <p:nvPr/>
        </p:nvSpPr>
        <p:spPr>
          <a:xfrm>
            <a:off x="3131840" y="566189"/>
            <a:ext cx="3240360" cy="342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ko-KR" altLang="en-US" smtClean="0"/>
              <a:t>부담금수준</a:t>
            </a:r>
            <a:endParaRPr kumimoji="1" lang="ja-JP" altLang="en-US" dirty="0"/>
          </a:p>
        </p:txBody>
      </p:sp>
      <p:sp>
        <p:nvSpPr>
          <p:cNvPr id="10" name="正方形/長方形 9"/>
          <p:cNvSpPr/>
          <p:nvPr/>
        </p:nvSpPr>
        <p:spPr>
          <a:xfrm>
            <a:off x="2483768" y="3000437"/>
            <a:ext cx="4392488" cy="2845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o-KR" altLang="en-US" dirty="0" smtClean="0"/>
              <a:t>총발전량에 차지하는 재생에너지 비중</a:t>
            </a:r>
            <a:endParaRPr kumimoji="1" lang="ja-JP" altLang="en-US" dirty="0"/>
          </a:p>
        </p:txBody>
      </p:sp>
    </p:spTree>
    <p:extLst>
      <p:ext uri="{BB962C8B-B14F-4D97-AF65-F5344CB8AC3E}">
        <p14:creationId xmlns:p14="http://schemas.microsoft.com/office/powerpoint/2010/main" val="38225461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215515" y="836712"/>
            <a:ext cx="8712969" cy="5580813"/>
          </a:xfrm>
          <a:prstGeom prst="rect">
            <a:avLst/>
          </a:prstGeom>
        </p:spPr>
      </p:pic>
      <p:sp>
        <p:nvSpPr>
          <p:cNvPr id="6" name="タイトル 1"/>
          <p:cNvSpPr>
            <a:spLocks noGrp="1"/>
          </p:cNvSpPr>
          <p:nvPr>
            <p:ph type="title"/>
          </p:nvPr>
        </p:nvSpPr>
        <p:spPr>
          <a:xfrm>
            <a:off x="457200" y="-99392"/>
            <a:ext cx="8229600" cy="1143000"/>
          </a:xfrm>
        </p:spPr>
        <p:txBody>
          <a:bodyPr>
            <a:normAutofit/>
          </a:bodyPr>
          <a:lstStyle/>
          <a:p>
            <a:r>
              <a:rPr kumimoji="1" lang="ko-KR" altLang="en-US" sz="3200" dirty="0" smtClean="0"/>
              <a:t>도표</a:t>
            </a:r>
            <a:r>
              <a:rPr kumimoji="1" lang="en-US" altLang="ko-KR" sz="3200" dirty="0" smtClean="0"/>
              <a:t>5.4   </a:t>
            </a:r>
            <a:r>
              <a:rPr kumimoji="1" lang="ko-KR" altLang="en-US" sz="3200" dirty="0" smtClean="0"/>
              <a:t>고정가격매입제도의 부과금 증감예상추이 </a:t>
            </a:r>
            <a:endParaRPr kumimoji="1" lang="ja-JP" altLang="en-US" sz="3200" dirty="0"/>
          </a:p>
        </p:txBody>
      </p:sp>
      <p:sp>
        <p:nvSpPr>
          <p:cNvPr id="7" name="テキスト ボックス 6"/>
          <p:cNvSpPr txBox="1"/>
          <p:nvPr/>
        </p:nvSpPr>
        <p:spPr>
          <a:xfrm>
            <a:off x="755576" y="6299595"/>
            <a:ext cx="3448380" cy="369332"/>
          </a:xfrm>
          <a:prstGeom prst="rect">
            <a:avLst/>
          </a:prstGeom>
          <a:noFill/>
        </p:spPr>
        <p:txBody>
          <a:bodyPr wrap="none" rtlCol="0">
            <a:spAutoFit/>
          </a:bodyPr>
          <a:lstStyle/>
          <a:p>
            <a:r>
              <a:rPr kumimoji="1" lang="ko-KR" altLang="en-US" dirty="0" smtClean="0"/>
              <a:t>출전</a:t>
            </a:r>
            <a:r>
              <a:rPr kumimoji="1" lang="en-US" altLang="ko-KR" dirty="0" smtClean="0"/>
              <a:t>; </a:t>
            </a:r>
            <a:r>
              <a:rPr kumimoji="1" lang="ko-KR" altLang="en-US" dirty="0" smtClean="0"/>
              <a:t>일본자연에너지재단</a:t>
            </a:r>
            <a:r>
              <a:rPr kumimoji="1" lang="en-US" altLang="ko-KR" dirty="0" smtClean="0"/>
              <a:t>(2015)</a:t>
            </a:r>
            <a:endParaRPr kumimoji="1" lang="ja-JP" altLang="en-US" dirty="0"/>
          </a:p>
        </p:txBody>
      </p:sp>
      <p:sp>
        <p:nvSpPr>
          <p:cNvPr id="8" name="テキスト ボックス 7"/>
          <p:cNvSpPr txBox="1"/>
          <p:nvPr/>
        </p:nvSpPr>
        <p:spPr>
          <a:xfrm>
            <a:off x="3419872" y="4869160"/>
            <a:ext cx="2031325" cy="461665"/>
          </a:xfrm>
          <a:prstGeom prst="rect">
            <a:avLst/>
          </a:prstGeom>
          <a:noFill/>
        </p:spPr>
        <p:txBody>
          <a:bodyPr wrap="none" rtlCol="0">
            <a:spAutoFit/>
          </a:bodyPr>
          <a:lstStyle/>
          <a:p>
            <a:r>
              <a:rPr kumimoji="1" lang="ko-KR" altLang="en-US" sz="2400" dirty="0" smtClean="0">
                <a:solidFill>
                  <a:srgbClr val="FFFF00"/>
                </a:solidFill>
              </a:rPr>
              <a:t>회피가능비용</a:t>
            </a:r>
            <a:endParaRPr kumimoji="1" lang="ja-JP" altLang="en-US" sz="2400" dirty="0">
              <a:solidFill>
                <a:srgbClr val="FFFF00"/>
              </a:solidFill>
            </a:endParaRPr>
          </a:p>
        </p:txBody>
      </p:sp>
      <p:sp>
        <p:nvSpPr>
          <p:cNvPr id="9" name="フリーフォーム 8"/>
          <p:cNvSpPr/>
          <p:nvPr/>
        </p:nvSpPr>
        <p:spPr>
          <a:xfrm>
            <a:off x="2407024" y="3811394"/>
            <a:ext cx="6199125" cy="1033764"/>
          </a:xfrm>
          <a:custGeom>
            <a:avLst/>
            <a:gdLst>
              <a:gd name="connsiteX0" fmla="*/ 0 w 6199125"/>
              <a:gd name="connsiteY0" fmla="*/ 881630 h 1033764"/>
              <a:gd name="connsiteX1" fmla="*/ 847164 w 6199125"/>
              <a:gd name="connsiteY1" fmla="*/ 478218 h 1033764"/>
              <a:gd name="connsiteX2" fmla="*/ 1694329 w 6199125"/>
              <a:gd name="connsiteY2" fmla="*/ 209277 h 1033764"/>
              <a:gd name="connsiteX3" fmla="*/ 2810435 w 6199125"/>
              <a:gd name="connsiteY3" fmla="*/ 61359 h 1033764"/>
              <a:gd name="connsiteX4" fmla="*/ 3724835 w 6199125"/>
              <a:gd name="connsiteY4" fmla="*/ 21018 h 1033764"/>
              <a:gd name="connsiteX5" fmla="*/ 4639235 w 6199125"/>
              <a:gd name="connsiteY5" fmla="*/ 384088 h 1033764"/>
              <a:gd name="connsiteX6" fmla="*/ 5607423 w 6199125"/>
              <a:gd name="connsiteY6" fmla="*/ 854735 h 1033764"/>
              <a:gd name="connsiteX7" fmla="*/ 6104964 w 6199125"/>
              <a:gd name="connsiteY7" fmla="*/ 1016100 h 1033764"/>
              <a:gd name="connsiteX8" fmla="*/ 6199094 w 6199125"/>
              <a:gd name="connsiteY8" fmla="*/ 1029547 h 103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9125" h="1033764">
                <a:moveTo>
                  <a:pt x="0" y="881630"/>
                </a:moveTo>
                <a:cubicBezTo>
                  <a:pt x="282388" y="735953"/>
                  <a:pt x="564776" y="590277"/>
                  <a:pt x="847164" y="478218"/>
                </a:cubicBezTo>
                <a:cubicBezTo>
                  <a:pt x="1129552" y="366159"/>
                  <a:pt x="1367117" y="278753"/>
                  <a:pt x="1694329" y="209277"/>
                </a:cubicBezTo>
                <a:cubicBezTo>
                  <a:pt x="2021541" y="139801"/>
                  <a:pt x="2472017" y="92735"/>
                  <a:pt x="2810435" y="61359"/>
                </a:cubicBezTo>
                <a:cubicBezTo>
                  <a:pt x="3148853" y="29983"/>
                  <a:pt x="3420035" y="-32770"/>
                  <a:pt x="3724835" y="21018"/>
                </a:cubicBezTo>
                <a:cubicBezTo>
                  <a:pt x="4029635" y="74806"/>
                  <a:pt x="4325470" y="245135"/>
                  <a:pt x="4639235" y="384088"/>
                </a:cubicBezTo>
                <a:cubicBezTo>
                  <a:pt x="4953000" y="523041"/>
                  <a:pt x="5363135" y="749400"/>
                  <a:pt x="5607423" y="854735"/>
                </a:cubicBezTo>
                <a:cubicBezTo>
                  <a:pt x="5851711" y="960070"/>
                  <a:pt x="6006352" y="986965"/>
                  <a:pt x="6104964" y="1016100"/>
                </a:cubicBezTo>
                <a:cubicBezTo>
                  <a:pt x="6203576" y="1045235"/>
                  <a:pt x="6199094" y="1029547"/>
                  <a:pt x="6199094" y="102954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115418" y="3446606"/>
            <a:ext cx="1853392" cy="923330"/>
          </a:xfrm>
          <a:prstGeom prst="rect">
            <a:avLst/>
          </a:prstGeom>
          <a:noFill/>
        </p:spPr>
        <p:txBody>
          <a:bodyPr wrap="none" rtlCol="0">
            <a:spAutoFit/>
          </a:bodyPr>
          <a:lstStyle/>
          <a:p>
            <a:r>
              <a:rPr kumimoji="1" lang="ko-KR" altLang="en-US" dirty="0" smtClean="0"/>
              <a:t>고정가격매입</a:t>
            </a:r>
            <a:endParaRPr kumimoji="1" lang="en-US" altLang="ko-KR" dirty="0" smtClean="0"/>
          </a:p>
          <a:p>
            <a:r>
              <a:rPr kumimoji="1" lang="ko-KR" altLang="en-US" dirty="0" smtClean="0"/>
              <a:t>제도외 화력발전</a:t>
            </a:r>
            <a:endParaRPr kumimoji="1" lang="en-US" altLang="ko-KR" dirty="0" smtClean="0"/>
          </a:p>
          <a:p>
            <a:r>
              <a:rPr lang="ko-KR" altLang="en-US" dirty="0" smtClean="0"/>
              <a:t>대체효과</a:t>
            </a:r>
            <a:endParaRPr kumimoji="1" lang="ja-JP" altLang="en-US" dirty="0"/>
          </a:p>
        </p:txBody>
      </p:sp>
    </p:spTree>
    <p:extLst>
      <p:ext uri="{BB962C8B-B14F-4D97-AF65-F5344CB8AC3E}">
        <p14:creationId xmlns:p14="http://schemas.microsoft.com/office/powerpoint/2010/main" val="123165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099" name="タイトル 1"/>
          <p:cNvSpPr>
            <a:spLocks noGrp="1"/>
          </p:cNvSpPr>
          <p:nvPr>
            <p:ph type="title"/>
          </p:nvPr>
        </p:nvSpPr>
        <p:spPr>
          <a:xfrm>
            <a:off x="2526569" y="2783844"/>
            <a:ext cx="6035550" cy="635000"/>
          </a:xfrm>
        </p:spPr>
        <p:txBody>
          <a:bodyPr>
            <a:noAutofit/>
          </a:bodyPr>
          <a:lstStyle/>
          <a:p>
            <a:pPr algn="l" eaLnBrk="1" hangingPunct="1"/>
            <a:r>
              <a:rPr lang="ko-KR" altLang="en-US" sz="5400" b="1" dirty="0" smtClean="0">
                <a:solidFill>
                  <a:schemeClr val="bg1"/>
                </a:solidFill>
              </a:rPr>
              <a:t>연구의 목적과 배경</a:t>
            </a:r>
            <a:endParaRPr lang="ja-JP" altLang="en-US" sz="5400" b="1" dirty="0" smtClean="0">
              <a:solidFill>
                <a:schemeClr val="bg1"/>
              </a:solidFill>
            </a:endParaRPr>
          </a:p>
        </p:txBody>
      </p:sp>
      <p:sp>
        <p:nvSpPr>
          <p:cNvPr id="6" name="角丸四角形 5"/>
          <p:cNvSpPr/>
          <p:nvPr/>
        </p:nvSpPr>
        <p:spPr>
          <a:xfrm>
            <a:off x="2771775" y="1700213"/>
            <a:ext cx="5545138" cy="865187"/>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10460110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07504" y="692696"/>
            <a:ext cx="8928992" cy="5451233"/>
          </a:xfrm>
          <a:prstGeom prst="rect">
            <a:avLst/>
          </a:prstGeom>
        </p:spPr>
      </p:pic>
      <p:pic>
        <p:nvPicPr>
          <p:cNvPr id="5" name="図 4"/>
          <p:cNvPicPr>
            <a:picLocks noChangeAspect="1"/>
          </p:cNvPicPr>
          <p:nvPr/>
        </p:nvPicPr>
        <p:blipFill>
          <a:blip r:embed="rId3"/>
          <a:stretch>
            <a:fillRect/>
          </a:stretch>
        </p:blipFill>
        <p:spPr>
          <a:xfrm>
            <a:off x="422013" y="6368230"/>
            <a:ext cx="7875726" cy="419203"/>
          </a:xfrm>
          <a:prstGeom prst="rect">
            <a:avLst/>
          </a:prstGeom>
        </p:spPr>
      </p:pic>
      <p:sp>
        <p:nvSpPr>
          <p:cNvPr id="6" name="テキスト ボックス 5"/>
          <p:cNvSpPr txBox="1"/>
          <p:nvPr/>
        </p:nvSpPr>
        <p:spPr>
          <a:xfrm>
            <a:off x="1280790" y="-53443"/>
            <a:ext cx="7233070" cy="584775"/>
          </a:xfrm>
          <a:prstGeom prst="rect">
            <a:avLst/>
          </a:prstGeom>
          <a:noFill/>
        </p:spPr>
        <p:txBody>
          <a:bodyPr wrap="none" rtlCol="0">
            <a:spAutoFit/>
          </a:bodyPr>
          <a:lstStyle/>
          <a:p>
            <a:r>
              <a:rPr kumimoji="1" lang="ko-KR" altLang="en-US" sz="3200" dirty="0" smtClean="0"/>
              <a:t>도표 </a:t>
            </a:r>
            <a:r>
              <a:rPr kumimoji="1" lang="en-US" altLang="ko-KR" sz="3200" dirty="0" smtClean="0"/>
              <a:t>5.5  </a:t>
            </a:r>
            <a:r>
              <a:rPr kumimoji="1" lang="ko-KR" altLang="en-US" sz="3200" dirty="0" smtClean="0"/>
              <a:t>재생가능에너지의 발전코스트</a:t>
            </a:r>
            <a:endParaRPr kumimoji="1" lang="ja-JP" altLang="en-US" sz="3200" dirty="0"/>
          </a:p>
        </p:txBody>
      </p:sp>
      <p:sp>
        <p:nvSpPr>
          <p:cNvPr id="7" name="正方形/長方形 6"/>
          <p:cNvSpPr/>
          <p:nvPr/>
        </p:nvSpPr>
        <p:spPr>
          <a:xfrm>
            <a:off x="5649997" y="4725144"/>
            <a:ext cx="2084042"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ko-KR" altLang="en-US" sz="1400" b="1" dirty="0" smtClean="0"/>
              <a:t>화력발전코스트의 범위</a:t>
            </a:r>
            <a:endParaRPr kumimoji="1" lang="ja-JP" altLang="en-US" sz="1400" b="1" dirty="0"/>
          </a:p>
        </p:txBody>
      </p:sp>
      <p:sp>
        <p:nvSpPr>
          <p:cNvPr id="8" name="正方形/長方形 7"/>
          <p:cNvSpPr/>
          <p:nvPr/>
        </p:nvSpPr>
        <p:spPr>
          <a:xfrm>
            <a:off x="802432" y="5720158"/>
            <a:ext cx="1321296" cy="43204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ko-KR" altLang="en-US" sz="1400" b="1" dirty="0" smtClean="0"/>
              <a:t>바이오매스</a:t>
            </a:r>
            <a:endParaRPr kumimoji="1" lang="ja-JP" altLang="en-US" sz="1400" b="1" dirty="0"/>
          </a:p>
        </p:txBody>
      </p:sp>
      <p:sp>
        <p:nvSpPr>
          <p:cNvPr id="9" name="正方形/長方形 8"/>
          <p:cNvSpPr/>
          <p:nvPr/>
        </p:nvSpPr>
        <p:spPr>
          <a:xfrm>
            <a:off x="2114125" y="5708532"/>
            <a:ext cx="945707" cy="43204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ko-KR" altLang="en-US" sz="1400" b="1" dirty="0" smtClean="0"/>
              <a:t>지열</a:t>
            </a:r>
            <a:endParaRPr kumimoji="1" lang="ja-JP" altLang="en-US" sz="1400" b="1" dirty="0"/>
          </a:p>
        </p:txBody>
      </p:sp>
      <p:sp>
        <p:nvSpPr>
          <p:cNvPr id="10" name="正方形/長方形 9"/>
          <p:cNvSpPr/>
          <p:nvPr/>
        </p:nvSpPr>
        <p:spPr>
          <a:xfrm>
            <a:off x="3196350" y="5727231"/>
            <a:ext cx="994247" cy="43204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ko-KR" altLang="en-US" sz="1400" b="1" dirty="0" smtClean="0"/>
              <a:t>수력</a:t>
            </a:r>
            <a:endParaRPr kumimoji="1" lang="ja-JP" altLang="en-US" sz="1400" b="1" dirty="0"/>
          </a:p>
        </p:txBody>
      </p:sp>
      <p:sp>
        <p:nvSpPr>
          <p:cNvPr id="13" name="正方形/長方形 12"/>
          <p:cNvSpPr/>
          <p:nvPr/>
        </p:nvSpPr>
        <p:spPr>
          <a:xfrm>
            <a:off x="5414791" y="5724530"/>
            <a:ext cx="917050" cy="43204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ko-KR" altLang="en-US" sz="1400" b="1" smtClean="0"/>
              <a:t>태양열</a:t>
            </a:r>
            <a:endParaRPr kumimoji="1" lang="ja-JP" altLang="en-US" sz="1400" b="1" dirty="0"/>
          </a:p>
        </p:txBody>
      </p:sp>
      <p:sp>
        <p:nvSpPr>
          <p:cNvPr id="14" name="正方形/長方形 13"/>
          <p:cNvSpPr/>
          <p:nvPr/>
        </p:nvSpPr>
        <p:spPr>
          <a:xfrm>
            <a:off x="4395675" y="5731559"/>
            <a:ext cx="1003300" cy="43204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ko-KR" altLang="en-US" sz="1400" b="1" dirty="0" smtClean="0"/>
              <a:t>태양광</a:t>
            </a:r>
            <a:endParaRPr kumimoji="1" lang="ja-JP" altLang="en-US" sz="1400" b="1" dirty="0"/>
          </a:p>
        </p:txBody>
      </p:sp>
      <p:sp>
        <p:nvSpPr>
          <p:cNvPr id="15" name="正方形/長方形 14"/>
          <p:cNvSpPr/>
          <p:nvPr/>
        </p:nvSpPr>
        <p:spPr>
          <a:xfrm>
            <a:off x="6515250" y="5735045"/>
            <a:ext cx="955631" cy="43204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ko-KR" altLang="en-US" sz="1400" b="1" smtClean="0"/>
              <a:t>해상풍력</a:t>
            </a:r>
            <a:endParaRPr kumimoji="1" lang="ja-JP" altLang="en-US" sz="1400" b="1" dirty="0"/>
          </a:p>
        </p:txBody>
      </p:sp>
      <p:sp>
        <p:nvSpPr>
          <p:cNvPr id="16" name="正方形/長方形 15"/>
          <p:cNvSpPr/>
          <p:nvPr/>
        </p:nvSpPr>
        <p:spPr>
          <a:xfrm>
            <a:off x="7622000" y="5735045"/>
            <a:ext cx="955631" cy="43204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ko-KR" altLang="en-US" sz="1400" b="1" dirty="0"/>
              <a:t>육</a:t>
            </a:r>
            <a:r>
              <a:rPr lang="ko-KR" altLang="en-US" sz="1400" b="1" dirty="0" smtClean="0"/>
              <a:t>상풍력</a:t>
            </a:r>
            <a:endParaRPr kumimoji="1" lang="ja-JP" altLang="en-US" sz="1400" b="1" dirty="0"/>
          </a:p>
        </p:txBody>
      </p:sp>
    </p:spTree>
    <p:extLst>
      <p:ext uri="{BB962C8B-B14F-4D97-AF65-F5344CB8AC3E}">
        <p14:creationId xmlns:p14="http://schemas.microsoft.com/office/powerpoint/2010/main" val="288600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3651" y="332656"/>
            <a:ext cx="8627276" cy="1143000"/>
          </a:xfrm>
        </p:spPr>
        <p:txBody>
          <a:bodyPr>
            <a:noAutofit/>
          </a:bodyPr>
          <a:lstStyle/>
          <a:p>
            <a:r>
              <a:rPr kumimoji="1" lang="ko-KR" altLang="en-US" sz="3600" dirty="0" smtClean="0"/>
              <a:t>도표</a:t>
            </a:r>
            <a:r>
              <a:rPr lang="en-US" altLang="ko-KR" sz="3600" dirty="0" smtClean="0"/>
              <a:t>5.6</a:t>
            </a:r>
            <a:r>
              <a:rPr kumimoji="1" lang="en-US" altLang="ko-KR" sz="3600" dirty="0" smtClean="0"/>
              <a:t> </a:t>
            </a:r>
            <a:r>
              <a:rPr kumimoji="1" lang="ko-KR" altLang="en-US" sz="3600" dirty="0" smtClean="0"/>
              <a:t>고정가격매입제도의 비용과 편익</a:t>
            </a:r>
            <a:endParaRPr kumimoji="1" lang="ja-JP" altLang="en-US" sz="3600" dirty="0"/>
          </a:p>
        </p:txBody>
      </p:sp>
      <p:pic>
        <p:nvPicPr>
          <p:cNvPr id="4" name="図 3"/>
          <p:cNvPicPr>
            <a:picLocks noChangeAspect="1"/>
          </p:cNvPicPr>
          <p:nvPr/>
        </p:nvPicPr>
        <p:blipFill>
          <a:blip r:embed="rId3"/>
          <a:stretch>
            <a:fillRect/>
          </a:stretch>
        </p:blipFill>
        <p:spPr>
          <a:xfrm>
            <a:off x="59524" y="1772816"/>
            <a:ext cx="9075530" cy="3600400"/>
          </a:xfrm>
          <a:prstGeom prst="rect">
            <a:avLst/>
          </a:prstGeom>
        </p:spPr>
      </p:pic>
      <p:sp>
        <p:nvSpPr>
          <p:cNvPr id="5" name="テキスト ボックス 4"/>
          <p:cNvSpPr txBox="1"/>
          <p:nvPr/>
        </p:nvSpPr>
        <p:spPr>
          <a:xfrm>
            <a:off x="283651" y="5340545"/>
            <a:ext cx="4184159" cy="523220"/>
          </a:xfrm>
          <a:prstGeom prst="rect">
            <a:avLst/>
          </a:prstGeom>
          <a:noFill/>
        </p:spPr>
        <p:txBody>
          <a:bodyPr wrap="none" rtlCol="0">
            <a:spAutoFit/>
          </a:bodyPr>
          <a:lstStyle/>
          <a:p>
            <a:r>
              <a:rPr kumimoji="1" lang="ko-KR" altLang="en-US" sz="2800" dirty="0" smtClean="0"/>
              <a:t>출전</a:t>
            </a:r>
            <a:r>
              <a:rPr kumimoji="1" lang="en-US" altLang="ko-KR" sz="2800" dirty="0" smtClean="0"/>
              <a:t>; </a:t>
            </a:r>
            <a:r>
              <a:rPr kumimoji="1" lang="ko-KR" altLang="en-US" sz="2800" dirty="0" smtClean="0"/>
              <a:t>자원에너지청</a:t>
            </a:r>
            <a:r>
              <a:rPr kumimoji="1" lang="en-US" altLang="ko-KR" sz="2800" dirty="0" smtClean="0"/>
              <a:t>(2014)</a:t>
            </a:r>
            <a:endParaRPr kumimoji="1" lang="ja-JP" altLang="en-US" sz="2800" dirty="0"/>
          </a:p>
        </p:txBody>
      </p:sp>
    </p:spTree>
    <p:extLst>
      <p:ext uri="{BB962C8B-B14F-4D97-AF65-F5344CB8AC3E}">
        <p14:creationId xmlns:p14="http://schemas.microsoft.com/office/powerpoint/2010/main" val="3084582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309"/>
            <a:ext cx="7138472" cy="66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正方形/長方形 4"/>
          <p:cNvSpPr/>
          <p:nvPr/>
        </p:nvSpPr>
        <p:spPr>
          <a:xfrm>
            <a:off x="51804" y="26309"/>
            <a:ext cx="2683992" cy="66693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600" dirty="0"/>
              <a:t>6</a:t>
            </a:r>
          </a:p>
          <a:p>
            <a:pPr algn="ctr"/>
            <a:endParaRPr lang="ja-JP" altLang="en-US" sz="1350" dirty="0"/>
          </a:p>
        </p:txBody>
      </p:sp>
      <p:sp>
        <p:nvSpPr>
          <p:cNvPr id="16" name="正方形/長方形 15"/>
          <p:cNvSpPr/>
          <p:nvPr/>
        </p:nvSpPr>
        <p:spPr>
          <a:xfrm>
            <a:off x="3635896" y="2699270"/>
            <a:ext cx="2933816" cy="1323439"/>
          </a:xfrm>
          <a:prstGeom prst="rect">
            <a:avLst/>
          </a:prstGeom>
        </p:spPr>
        <p:txBody>
          <a:bodyPr wrap="none">
            <a:spAutoFit/>
          </a:bodyPr>
          <a:lstStyle/>
          <a:p>
            <a:r>
              <a:rPr lang="ko-KR" altLang="en-US" sz="8000" b="1" dirty="0" smtClean="0">
                <a:solidFill>
                  <a:schemeClr val="bg1"/>
                </a:solidFill>
              </a:rPr>
              <a:t>결   론</a:t>
            </a:r>
            <a:endParaRPr lang="ja-JP" altLang="en-US" sz="8000" dirty="0"/>
          </a:p>
        </p:txBody>
      </p:sp>
    </p:spTree>
    <p:extLst>
      <p:ext uri="{BB962C8B-B14F-4D97-AF65-F5344CB8AC3E}">
        <p14:creationId xmlns:p14="http://schemas.microsoft.com/office/powerpoint/2010/main" val="2379364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468" y="-208855"/>
            <a:ext cx="8229600" cy="5544616"/>
          </a:xfrm>
        </p:spPr>
        <p:txBody>
          <a:bodyPr>
            <a:normAutofit/>
          </a:bodyPr>
          <a:lstStyle/>
          <a:p>
            <a:pPr marL="0" indent="0">
              <a:buNone/>
            </a:pPr>
            <a:r>
              <a:rPr lang="ja-JP" altLang="en-US" sz="2800" b="1" dirty="0" smtClean="0">
                <a:ea typeface="Arial Unicode MS" panose="020B0604020202020204" pitchFamily="50" charset="-128"/>
                <a:cs typeface="Times New Roman" panose="02020603050405020304" pitchFamily="18" charset="0"/>
              </a:rPr>
              <a:t>　　</a:t>
            </a:r>
            <a:endParaRPr lang="en-US" altLang="ja-JP" sz="2800" b="1" dirty="0" smtClean="0">
              <a:ea typeface="Arial Unicode MS" panose="020B0604020202020204" pitchFamily="50" charset="-128"/>
              <a:cs typeface="Times New Roman" panose="02020603050405020304" pitchFamily="18" charset="0"/>
            </a:endParaRPr>
          </a:p>
          <a:p>
            <a:pPr marL="0" indent="0">
              <a:buNone/>
            </a:pPr>
            <a:r>
              <a:rPr lang="ja-JP" altLang="en-US" sz="2800" b="1" dirty="0">
                <a:ea typeface="Arial Unicode MS" panose="020B0604020202020204" pitchFamily="50" charset="-128"/>
                <a:cs typeface="Times New Roman" panose="02020603050405020304" pitchFamily="18" charset="0"/>
              </a:rPr>
              <a:t>　</a:t>
            </a:r>
            <a:r>
              <a:rPr lang="ja-JP" altLang="en-US" sz="2800" b="1" dirty="0" smtClean="0">
                <a:ea typeface="Arial Unicode MS" panose="020B0604020202020204" pitchFamily="50" charset="-128"/>
                <a:cs typeface="Times New Roman" panose="02020603050405020304" pitchFamily="18" charset="0"/>
              </a:rPr>
              <a:t>　</a:t>
            </a:r>
            <a:r>
              <a:rPr lang="ko-KR" altLang="en-US" sz="3600" b="1" dirty="0" smtClean="0">
                <a:ea typeface="Arial Unicode MS" panose="020B0604020202020204" pitchFamily="50" charset="-128"/>
                <a:cs typeface="Times New Roman" panose="02020603050405020304" pitchFamily="18" charset="0"/>
              </a:rPr>
              <a:t>재생가능에너지의 사회적 가치</a:t>
            </a:r>
            <a:endParaRPr lang="en-US" altLang="ja-JP" sz="3600" b="1" dirty="0" smtClean="0">
              <a:ea typeface="Arial Unicode MS" panose="020B0604020202020204" pitchFamily="50" charset="-128"/>
              <a:cs typeface="Times New Roman" panose="02020603050405020304" pitchFamily="18" charset="0"/>
            </a:endParaRPr>
          </a:p>
          <a:p>
            <a:pPr marL="0" indent="0">
              <a:buNone/>
            </a:pPr>
            <a:endParaRPr lang="en-US" altLang="ja-JP" sz="2800" b="1" dirty="0" smtClean="0">
              <a:ea typeface="Arial Unicode MS" panose="020B0604020202020204" pitchFamily="50" charset="-128"/>
              <a:cs typeface="Times New Roman" panose="02020603050405020304" pitchFamily="18" charset="0"/>
            </a:endParaRPr>
          </a:p>
          <a:p>
            <a:pPr marL="0" indent="0">
              <a:buNone/>
            </a:pPr>
            <a:r>
              <a:rPr lang="ja-JP" altLang="en-US" sz="2800" b="1" dirty="0">
                <a:ea typeface="Arial Unicode MS" panose="020B0604020202020204" pitchFamily="50" charset="-128"/>
                <a:cs typeface="Times New Roman" panose="02020603050405020304" pitchFamily="18" charset="0"/>
              </a:rPr>
              <a:t>　</a:t>
            </a:r>
            <a:endParaRPr lang="en-US" altLang="ja-JP" sz="2800" b="1" dirty="0" smtClean="0">
              <a:ea typeface="Arial Unicode MS" panose="020B0604020202020204" pitchFamily="50" charset="-128"/>
              <a:cs typeface="Times New Roman" panose="02020603050405020304" pitchFamily="18" charset="0"/>
            </a:endParaRPr>
          </a:p>
          <a:p>
            <a:pPr marL="0" indent="0">
              <a:buNone/>
            </a:pPr>
            <a:r>
              <a:rPr lang="ja-JP" altLang="en-US" sz="2800" b="1" dirty="0">
                <a:ea typeface="Arial Unicode MS" panose="020B0604020202020204" pitchFamily="50" charset="-128"/>
                <a:cs typeface="Times New Roman" panose="02020603050405020304" pitchFamily="18" charset="0"/>
              </a:rPr>
              <a:t>　</a:t>
            </a:r>
            <a:endParaRPr lang="en-US" altLang="ja-JP" sz="2800" b="1" dirty="0" smtClean="0">
              <a:ea typeface="Arial Unicode MS" panose="020B0604020202020204" pitchFamily="50" charset="-128"/>
              <a:cs typeface="Times New Roman" panose="02020603050405020304" pitchFamily="18" charset="0"/>
            </a:endParaRPr>
          </a:p>
        </p:txBody>
      </p:sp>
      <p:sp>
        <p:nvSpPr>
          <p:cNvPr id="4" name="星 6 3"/>
          <p:cNvSpPr/>
          <p:nvPr/>
        </p:nvSpPr>
        <p:spPr>
          <a:xfrm>
            <a:off x="512529" y="395122"/>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444" y="119849"/>
            <a:ext cx="8445624" cy="8121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9357" y="1102442"/>
            <a:ext cx="8985822" cy="56389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0" name="テキスト ボックス 9"/>
          <p:cNvSpPr txBox="1"/>
          <p:nvPr/>
        </p:nvSpPr>
        <p:spPr>
          <a:xfrm>
            <a:off x="381139" y="3119104"/>
            <a:ext cx="184731" cy="1169551"/>
          </a:xfrm>
          <a:prstGeom prst="rect">
            <a:avLst/>
          </a:prstGeom>
          <a:noFill/>
        </p:spPr>
        <p:txBody>
          <a:bodyPr wrap="none" rtlCol="0">
            <a:spAutoFit/>
          </a:bodyPr>
          <a:lstStyle/>
          <a:p>
            <a:endParaRPr lang="en-US" altLang="ja-JP" sz="2800" dirty="0" smtClean="0"/>
          </a:p>
          <a:p>
            <a:endParaRPr lang="en-US" altLang="ja-JP" sz="2400" dirty="0" smtClean="0"/>
          </a:p>
          <a:p>
            <a:endParaRPr kumimoji="1" lang="ja-JP" altLang="en-US" dirty="0"/>
          </a:p>
        </p:txBody>
      </p:sp>
      <p:sp>
        <p:nvSpPr>
          <p:cNvPr id="5" name="テキスト ボックス 4"/>
          <p:cNvSpPr txBox="1"/>
          <p:nvPr/>
        </p:nvSpPr>
        <p:spPr>
          <a:xfrm>
            <a:off x="532750" y="1326524"/>
            <a:ext cx="8602711" cy="2677656"/>
          </a:xfrm>
          <a:prstGeom prst="rect">
            <a:avLst/>
          </a:prstGeom>
          <a:noFill/>
        </p:spPr>
        <p:txBody>
          <a:bodyPr wrap="square" rtlCol="0">
            <a:spAutoFit/>
          </a:bodyPr>
          <a:lstStyle/>
          <a:p>
            <a:r>
              <a:rPr lang="ko-KR" altLang="en-US" sz="2800" dirty="0" smtClean="0">
                <a:solidFill>
                  <a:srgbClr val="00B0F0"/>
                </a:solidFill>
              </a:rPr>
              <a:t>환경가치</a:t>
            </a:r>
            <a:r>
              <a:rPr lang="ja-JP" altLang="en-US" sz="2800" dirty="0" smtClean="0"/>
              <a:t>：</a:t>
            </a:r>
            <a:r>
              <a:rPr lang="ko-KR" altLang="en-US" sz="2800" dirty="0" smtClean="0"/>
              <a:t>이산화탄소</a:t>
            </a:r>
            <a:r>
              <a:rPr lang="ja-JP" altLang="en-US" sz="2800" dirty="0" err="1" smtClean="0"/>
              <a:t>、</a:t>
            </a:r>
            <a:r>
              <a:rPr lang="ko-KR" altLang="en-US" sz="2800" dirty="0" smtClean="0"/>
              <a:t>유해대기오염물질</a:t>
            </a:r>
            <a:endParaRPr lang="en-US" altLang="ja-JP" sz="2800" dirty="0" smtClean="0"/>
          </a:p>
          <a:p>
            <a:r>
              <a:rPr lang="ja-JP" altLang="en-US" sz="2800" dirty="0"/>
              <a:t>　</a:t>
            </a:r>
            <a:r>
              <a:rPr lang="ja-JP" altLang="en-US" sz="2800" dirty="0" smtClean="0"/>
              <a:t>　⇒</a:t>
            </a:r>
            <a:r>
              <a:rPr lang="ko-KR" altLang="en-US" sz="2800" dirty="0" smtClean="0"/>
              <a:t>배출권</a:t>
            </a:r>
            <a:r>
              <a:rPr lang="ja-JP" altLang="en-US" sz="2800" dirty="0" err="1" smtClean="0"/>
              <a:t>、</a:t>
            </a:r>
            <a:r>
              <a:rPr lang="ja-JP" altLang="en-US" sz="2800" dirty="0" smtClean="0"/>
              <a:t>ＲＥＣ</a:t>
            </a:r>
            <a:r>
              <a:rPr lang="en-US" altLang="ja-JP" sz="2800" dirty="0" smtClean="0"/>
              <a:t>(</a:t>
            </a:r>
            <a:r>
              <a:rPr lang="en-US" altLang="ja-JP" sz="2800" dirty="0"/>
              <a:t>Renewable Energy Credit</a:t>
            </a:r>
            <a:r>
              <a:rPr lang="en-US" altLang="ja-JP" sz="2800" dirty="0" smtClean="0"/>
              <a:t>)</a:t>
            </a:r>
            <a:r>
              <a:rPr lang="ja-JP" altLang="en-US" sz="2800" dirty="0" smtClean="0"/>
              <a:t> </a:t>
            </a:r>
            <a:r>
              <a:rPr lang="ko-KR" altLang="en-US" sz="2800" dirty="0" smtClean="0"/>
              <a:t>등에  </a:t>
            </a:r>
            <a:endParaRPr lang="en-US" altLang="ko-KR" sz="2800" dirty="0" smtClean="0"/>
          </a:p>
          <a:p>
            <a:r>
              <a:rPr lang="en-US" altLang="ko-KR" sz="2800" dirty="0"/>
              <a:t> </a:t>
            </a:r>
            <a:r>
              <a:rPr lang="en-US" altLang="ko-KR" sz="2800" dirty="0" smtClean="0"/>
              <a:t>         </a:t>
            </a:r>
            <a:r>
              <a:rPr lang="ko-KR" altLang="en-US" sz="2800" dirty="0" smtClean="0"/>
              <a:t>의해 시장가치화</a:t>
            </a:r>
            <a:endParaRPr lang="en-US" altLang="ja-JP" sz="2800" dirty="0" smtClean="0"/>
          </a:p>
          <a:p>
            <a:r>
              <a:rPr lang="ja-JP" altLang="en-US" sz="2800" dirty="0"/>
              <a:t>　</a:t>
            </a:r>
            <a:r>
              <a:rPr lang="ja-JP" altLang="en-US" sz="2800" dirty="0" smtClean="0"/>
              <a:t> ⇒</a:t>
            </a:r>
            <a:r>
              <a:rPr lang="ko-KR" altLang="en-US" sz="2800" dirty="0" smtClean="0"/>
              <a:t>한국의 </a:t>
            </a:r>
            <a:r>
              <a:rPr lang="en-US" altLang="ko-KR" sz="2800" dirty="0" smtClean="0"/>
              <a:t>REC </a:t>
            </a:r>
            <a:r>
              <a:rPr lang="ko-KR" altLang="en-US" sz="2800" dirty="0" smtClean="0"/>
              <a:t>약 </a:t>
            </a:r>
            <a:r>
              <a:rPr lang="en-US" altLang="ko-KR" sz="2800" dirty="0"/>
              <a:t>9</a:t>
            </a:r>
            <a:r>
              <a:rPr lang="en-US" altLang="ko-KR" sz="2800" dirty="0" smtClean="0"/>
              <a:t>0</a:t>
            </a:r>
            <a:r>
              <a:rPr lang="ko-KR" altLang="en-US" sz="2800" dirty="0" smtClean="0"/>
              <a:t>원</a:t>
            </a:r>
            <a:r>
              <a:rPr lang="ja-JP" altLang="en-US" sz="2800" dirty="0" smtClean="0"/>
              <a:t>～</a:t>
            </a:r>
            <a:r>
              <a:rPr lang="en-US" altLang="ja-JP" sz="2800" dirty="0" smtClean="0"/>
              <a:t>200</a:t>
            </a:r>
            <a:r>
              <a:rPr lang="ko-KR" altLang="en-US" sz="2800" dirty="0" smtClean="0"/>
              <a:t>원</a:t>
            </a:r>
            <a:r>
              <a:rPr lang="en-US" altLang="ko-KR" sz="2800" dirty="0" smtClean="0"/>
              <a:t>/kWh(</a:t>
            </a:r>
            <a:r>
              <a:rPr lang="ko-KR" altLang="en-US" sz="2800" dirty="0" smtClean="0"/>
              <a:t>태양광</a:t>
            </a:r>
            <a:r>
              <a:rPr lang="en-US" altLang="ko-KR" sz="2800" dirty="0" smtClean="0"/>
              <a:t>,2014</a:t>
            </a:r>
            <a:r>
              <a:rPr lang="ko-KR" altLang="en-US" sz="2800" dirty="0" smtClean="0"/>
              <a:t>년</a:t>
            </a:r>
            <a:r>
              <a:rPr lang="en-US" altLang="ko-KR" sz="2800" dirty="0" smtClean="0"/>
              <a:t>)</a:t>
            </a:r>
          </a:p>
          <a:p>
            <a:r>
              <a:rPr lang="en-US" altLang="ja-JP" sz="2800" dirty="0"/>
              <a:t> </a:t>
            </a:r>
            <a:r>
              <a:rPr lang="en-US" altLang="ja-JP" sz="2800" dirty="0" smtClean="0"/>
              <a:t>        </a:t>
            </a:r>
            <a:r>
              <a:rPr lang="ko-KR" altLang="en-US" sz="2800" dirty="0" smtClean="0"/>
              <a:t>일본의 </a:t>
            </a:r>
            <a:r>
              <a:rPr lang="en-US" altLang="ko-KR" sz="2800" dirty="0" smtClean="0"/>
              <a:t>FIT(</a:t>
            </a:r>
            <a:r>
              <a:rPr lang="ko-KR" altLang="en-US" sz="2800" dirty="0" smtClean="0"/>
              <a:t>고정가격매입</a:t>
            </a:r>
            <a:r>
              <a:rPr lang="en-US" altLang="ko-KR" sz="2800" dirty="0" smtClean="0"/>
              <a:t>)  32</a:t>
            </a:r>
            <a:r>
              <a:rPr lang="ja-JP" altLang="en-US" sz="2800" dirty="0" smtClean="0"/>
              <a:t>～</a:t>
            </a:r>
            <a:r>
              <a:rPr lang="en-US" altLang="ja-JP" sz="2800" dirty="0" smtClean="0"/>
              <a:t>37</a:t>
            </a:r>
            <a:r>
              <a:rPr lang="ko-KR" altLang="en-US" sz="2800" dirty="0" smtClean="0"/>
              <a:t>엔</a:t>
            </a:r>
            <a:r>
              <a:rPr lang="en-US" altLang="ko-KR" sz="2800" dirty="0" smtClean="0"/>
              <a:t>/kWh(</a:t>
            </a:r>
            <a:r>
              <a:rPr lang="ko-KR" altLang="en-US" sz="2800" dirty="0" smtClean="0"/>
              <a:t>태양광 </a:t>
            </a:r>
            <a:endParaRPr lang="en-US" altLang="ko-KR" sz="2800" dirty="0" smtClean="0"/>
          </a:p>
          <a:p>
            <a:r>
              <a:rPr lang="en-US" altLang="ko-KR" sz="2800" dirty="0"/>
              <a:t> </a:t>
            </a:r>
            <a:r>
              <a:rPr lang="en-US" altLang="ko-KR" sz="2800" dirty="0" smtClean="0"/>
              <a:t>           ,2014</a:t>
            </a:r>
            <a:r>
              <a:rPr lang="ko-KR" altLang="en-US" sz="2800" dirty="0" smtClean="0"/>
              <a:t>년</a:t>
            </a:r>
            <a:r>
              <a:rPr lang="en-US" altLang="ko-KR" sz="2800" dirty="0" smtClean="0"/>
              <a:t>)-</a:t>
            </a:r>
            <a:r>
              <a:rPr lang="ko-KR" altLang="en-US" sz="2800" dirty="0" smtClean="0"/>
              <a:t>전기가치</a:t>
            </a:r>
            <a:endParaRPr lang="en-US" altLang="ja-JP" sz="2800" dirty="0" smtClean="0"/>
          </a:p>
        </p:txBody>
      </p:sp>
      <p:sp>
        <p:nvSpPr>
          <p:cNvPr id="6" name="ドーナツ 5"/>
          <p:cNvSpPr/>
          <p:nvPr/>
        </p:nvSpPr>
        <p:spPr>
          <a:xfrm>
            <a:off x="226456" y="1479391"/>
            <a:ext cx="309366" cy="324036"/>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1" name="ドーナツ 10"/>
          <p:cNvSpPr/>
          <p:nvPr/>
        </p:nvSpPr>
        <p:spPr>
          <a:xfrm>
            <a:off x="201459" y="4034471"/>
            <a:ext cx="309366" cy="324036"/>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2" name="ドーナツ 11"/>
          <p:cNvSpPr/>
          <p:nvPr/>
        </p:nvSpPr>
        <p:spPr>
          <a:xfrm>
            <a:off x="201459" y="5831581"/>
            <a:ext cx="309366" cy="324036"/>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3" name="テキスト ボックス 12"/>
          <p:cNvSpPr txBox="1"/>
          <p:nvPr/>
        </p:nvSpPr>
        <p:spPr>
          <a:xfrm>
            <a:off x="538976" y="3938426"/>
            <a:ext cx="8424101" cy="1384995"/>
          </a:xfrm>
          <a:prstGeom prst="rect">
            <a:avLst/>
          </a:prstGeom>
          <a:noFill/>
        </p:spPr>
        <p:txBody>
          <a:bodyPr wrap="none" rtlCol="0">
            <a:spAutoFit/>
          </a:bodyPr>
          <a:lstStyle/>
          <a:p>
            <a:r>
              <a:rPr lang="ko-KR" altLang="en-US" sz="2800" dirty="0">
                <a:solidFill>
                  <a:srgbClr val="00B0F0"/>
                </a:solidFill>
              </a:rPr>
              <a:t>지역가치</a:t>
            </a:r>
            <a:r>
              <a:rPr lang="en-US" altLang="ko-KR" sz="2800" dirty="0"/>
              <a:t>(</a:t>
            </a:r>
            <a:r>
              <a:rPr lang="ko-KR" altLang="en-US" sz="2800" dirty="0">
                <a:solidFill>
                  <a:srgbClr val="FF0000"/>
                </a:solidFill>
              </a:rPr>
              <a:t>지역경제와 고용</a:t>
            </a:r>
            <a:r>
              <a:rPr lang="en-US" altLang="ko-KR" sz="2800" dirty="0">
                <a:solidFill>
                  <a:srgbClr val="FF0000"/>
                </a:solidFill>
              </a:rPr>
              <a:t>, </a:t>
            </a:r>
            <a:r>
              <a:rPr lang="ko-KR" altLang="en-US" sz="2800" dirty="0">
                <a:solidFill>
                  <a:srgbClr val="FF0000"/>
                </a:solidFill>
              </a:rPr>
              <a:t>지역자원의 유효이용</a:t>
            </a:r>
            <a:r>
              <a:rPr lang="en-US" altLang="ko-KR" sz="2800" dirty="0">
                <a:solidFill>
                  <a:srgbClr val="FF0000"/>
                </a:solidFill>
              </a:rPr>
              <a:t>, </a:t>
            </a:r>
            <a:endParaRPr lang="en-US" altLang="ko-KR" sz="2800" dirty="0" smtClean="0">
              <a:solidFill>
                <a:srgbClr val="FF0000"/>
              </a:solidFill>
            </a:endParaRPr>
          </a:p>
          <a:p>
            <a:r>
              <a:rPr lang="ko-KR" altLang="en-US" sz="2800" dirty="0" smtClean="0">
                <a:solidFill>
                  <a:srgbClr val="FF0000"/>
                </a:solidFill>
              </a:rPr>
              <a:t>지역의 </a:t>
            </a:r>
            <a:r>
              <a:rPr lang="ko-KR" altLang="en-US" sz="2800" dirty="0">
                <a:solidFill>
                  <a:srgbClr val="FF0000"/>
                </a:solidFill>
              </a:rPr>
              <a:t>쇠퇴화</a:t>
            </a:r>
            <a:r>
              <a:rPr lang="en-US" altLang="ko-KR" sz="2800" dirty="0">
                <a:solidFill>
                  <a:srgbClr val="FF0000"/>
                </a:solidFill>
              </a:rPr>
              <a:t>·</a:t>
            </a:r>
            <a:r>
              <a:rPr lang="ko-KR" altLang="en-US" sz="2800" dirty="0" smtClean="0">
                <a:solidFill>
                  <a:srgbClr val="FF0000"/>
                </a:solidFill>
              </a:rPr>
              <a:t>과소화의 </a:t>
            </a:r>
            <a:r>
              <a:rPr lang="ko-KR" altLang="en-US" sz="2800" dirty="0">
                <a:solidFill>
                  <a:srgbClr val="FF0000"/>
                </a:solidFill>
              </a:rPr>
              <a:t>억제</a:t>
            </a:r>
            <a:r>
              <a:rPr lang="en-US" altLang="ko-KR" sz="2800" dirty="0">
                <a:solidFill>
                  <a:srgbClr val="FF0000"/>
                </a:solidFill>
              </a:rPr>
              <a:t>, </a:t>
            </a:r>
            <a:r>
              <a:rPr lang="ko-KR" altLang="en-US" sz="2800" dirty="0">
                <a:solidFill>
                  <a:srgbClr val="FF0000"/>
                </a:solidFill>
              </a:rPr>
              <a:t>지역의 가능성을 </a:t>
            </a:r>
            <a:r>
              <a:rPr lang="ko-KR" altLang="en-US" sz="2800" dirty="0" smtClean="0">
                <a:solidFill>
                  <a:srgbClr val="FF0000"/>
                </a:solidFill>
              </a:rPr>
              <a:t>창조</a:t>
            </a:r>
            <a:r>
              <a:rPr lang="en-US" altLang="ko-KR" sz="2800" dirty="0" smtClean="0"/>
              <a:t>)</a:t>
            </a:r>
            <a:endParaRPr lang="en-US" altLang="ja-JP" sz="2800" dirty="0" smtClean="0"/>
          </a:p>
          <a:p>
            <a:r>
              <a:rPr lang="ja-JP" altLang="en-US" sz="2800" dirty="0" smtClean="0"/>
              <a:t>⇒？？ </a:t>
            </a:r>
            <a:r>
              <a:rPr lang="ko-KR" altLang="en-US" sz="2800" dirty="0" smtClean="0">
                <a:solidFill>
                  <a:srgbClr val="0070C0"/>
                </a:solidFill>
              </a:rPr>
              <a:t>서울시의 지역</a:t>
            </a:r>
            <a:r>
              <a:rPr lang="en-US" altLang="ko-KR" sz="2800" dirty="0" smtClean="0">
                <a:solidFill>
                  <a:srgbClr val="0070C0"/>
                </a:solidFill>
              </a:rPr>
              <a:t>FIT 50</a:t>
            </a:r>
            <a:r>
              <a:rPr lang="ko-KR" altLang="en-US" sz="2800" dirty="0" smtClean="0">
                <a:solidFill>
                  <a:srgbClr val="0070C0"/>
                </a:solidFill>
              </a:rPr>
              <a:t>원</a:t>
            </a:r>
            <a:r>
              <a:rPr lang="en-US" altLang="ko-KR" sz="2800" dirty="0" smtClean="0">
                <a:solidFill>
                  <a:srgbClr val="0070C0"/>
                </a:solidFill>
              </a:rPr>
              <a:t>/kWh</a:t>
            </a:r>
            <a:r>
              <a:rPr lang="ja-JP" altLang="en-US" sz="2800" dirty="0" smtClean="0">
                <a:solidFill>
                  <a:srgbClr val="0070C0"/>
                </a:solidFill>
              </a:rPr>
              <a:t>⇒</a:t>
            </a:r>
            <a:r>
              <a:rPr lang="en-US" altLang="ja-JP" sz="2800" dirty="0" smtClean="0">
                <a:solidFill>
                  <a:srgbClr val="0070C0"/>
                </a:solidFill>
              </a:rPr>
              <a:t>100</a:t>
            </a:r>
            <a:r>
              <a:rPr lang="ko-KR" altLang="en-US" sz="2800" dirty="0" smtClean="0">
                <a:solidFill>
                  <a:srgbClr val="0070C0"/>
                </a:solidFill>
              </a:rPr>
              <a:t>원</a:t>
            </a:r>
            <a:r>
              <a:rPr lang="en-US" altLang="ko-KR" sz="2800" dirty="0" smtClean="0">
                <a:solidFill>
                  <a:srgbClr val="0070C0"/>
                </a:solidFill>
              </a:rPr>
              <a:t>/kWh</a:t>
            </a:r>
            <a:endParaRPr lang="en-US" altLang="ja-JP" sz="2800" dirty="0" smtClean="0">
              <a:solidFill>
                <a:srgbClr val="0070C0"/>
              </a:solidFill>
            </a:endParaRPr>
          </a:p>
        </p:txBody>
      </p:sp>
      <p:sp>
        <p:nvSpPr>
          <p:cNvPr id="14" name="テキスト ボックス 13"/>
          <p:cNvSpPr txBox="1"/>
          <p:nvPr/>
        </p:nvSpPr>
        <p:spPr>
          <a:xfrm>
            <a:off x="626334" y="5750247"/>
            <a:ext cx="7834097" cy="954107"/>
          </a:xfrm>
          <a:prstGeom prst="rect">
            <a:avLst/>
          </a:prstGeom>
          <a:noFill/>
        </p:spPr>
        <p:txBody>
          <a:bodyPr wrap="square" rtlCol="0">
            <a:spAutoFit/>
          </a:bodyPr>
          <a:lstStyle/>
          <a:p>
            <a:r>
              <a:rPr lang="ko-KR" altLang="en-US" sz="2800" dirty="0" smtClean="0">
                <a:solidFill>
                  <a:srgbClr val="00B0F0"/>
                </a:solidFill>
              </a:rPr>
              <a:t>에너지안전보장</a:t>
            </a:r>
            <a:r>
              <a:rPr lang="en-US" altLang="ko-KR" sz="2800" dirty="0" smtClean="0">
                <a:solidFill>
                  <a:srgbClr val="00B0F0"/>
                </a:solidFill>
              </a:rPr>
              <a:t>, </a:t>
            </a:r>
            <a:r>
              <a:rPr lang="ko-KR" altLang="en-US" sz="2800" dirty="0" smtClean="0">
                <a:solidFill>
                  <a:srgbClr val="00B0F0"/>
                </a:solidFill>
              </a:rPr>
              <a:t>지속가능성가치,인류평화가치</a:t>
            </a:r>
            <a:endParaRPr lang="en-US" altLang="ja-JP" sz="2800" dirty="0" smtClean="0">
              <a:solidFill>
                <a:srgbClr val="00B0F0"/>
              </a:solidFill>
            </a:endParaRPr>
          </a:p>
          <a:p>
            <a:r>
              <a:rPr lang="ja-JP" altLang="en-US" sz="2800" dirty="0"/>
              <a:t>　</a:t>
            </a:r>
            <a:r>
              <a:rPr lang="ja-JP" altLang="en-US" sz="2800" dirty="0" smtClean="0"/>
              <a:t>　⇒？？</a:t>
            </a:r>
            <a:endParaRPr lang="en-US" altLang="ja-JP" sz="2800" dirty="0" smtClean="0"/>
          </a:p>
        </p:txBody>
      </p:sp>
      <p:sp>
        <p:nvSpPr>
          <p:cNvPr id="7" name="右矢印 6"/>
          <p:cNvSpPr/>
          <p:nvPr/>
        </p:nvSpPr>
        <p:spPr>
          <a:xfrm>
            <a:off x="728553" y="5335761"/>
            <a:ext cx="603087" cy="25347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正方形/長方形 7"/>
          <p:cNvSpPr/>
          <p:nvPr/>
        </p:nvSpPr>
        <p:spPr>
          <a:xfrm>
            <a:off x="1398702" y="5270154"/>
            <a:ext cx="7487421" cy="50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dirty="0" smtClean="0"/>
              <a:t>재원조달</a:t>
            </a:r>
            <a:r>
              <a:rPr kumimoji="1" lang="en-US" altLang="ko-KR" dirty="0" smtClean="0"/>
              <a:t>; </a:t>
            </a:r>
            <a:r>
              <a:rPr kumimoji="1" lang="ko-KR" altLang="en-US" dirty="0" smtClean="0"/>
              <a:t>지방환경세</a:t>
            </a:r>
            <a:r>
              <a:rPr kumimoji="1" lang="ja-JP" altLang="en-US" dirty="0" smtClean="0"/>
              <a:t>⇒</a:t>
            </a:r>
            <a:r>
              <a:rPr kumimoji="1" lang="ko-KR" altLang="en-US" dirty="0" smtClean="0"/>
              <a:t>지역시민이 재생가능에너지가치를 지원</a:t>
            </a:r>
            <a:r>
              <a:rPr kumimoji="1" lang="en-US" altLang="ko-KR" dirty="0" smtClean="0"/>
              <a:t>,</a:t>
            </a:r>
            <a:r>
              <a:rPr kumimoji="1" lang="ko-KR" altLang="en-US" dirty="0" smtClean="0"/>
              <a:t>창조</a:t>
            </a:r>
            <a:endParaRPr kumimoji="1" lang="ja-JP" altLang="en-US" dirty="0"/>
          </a:p>
        </p:txBody>
      </p:sp>
    </p:spTree>
    <p:extLst>
      <p:ext uri="{BB962C8B-B14F-4D97-AF65-F5344CB8AC3E}">
        <p14:creationId xmlns:p14="http://schemas.microsoft.com/office/powerpoint/2010/main" val="16480297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星 6 4"/>
          <p:cNvSpPr/>
          <p:nvPr/>
        </p:nvSpPr>
        <p:spPr>
          <a:xfrm>
            <a:off x="73749" y="3190743"/>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6 7"/>
          <p:cNvSpPr/>
          <p:nvPr/>
        </p:nvSpPr>
        <p:spPr>
          <a:xfrm>
            <a:off x="73749" y="5881555"/>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559625" y="5841024"/>
            <a:ext cx="8827810" cy="830997"/>
          </a:xfrm>
          <a:prstGeom prst="rect">
            <a:avLst/>
          </a:prstGeom>
          <a:noFill/>
        </p:spPr>
        <p:txBody>
          <a:bodyPr wrap="square" rtlCol="0">
            <a:spAutoFit/>
          </a:bodyPr>
          <a:lstStyle/>
          <a:p>
            <a:r>
              <a:rPr kumimoji="1" lang="ko-KR" altLang="en-US" sz="2400" dirty="0" smtClean="0"/>
              <a:t>지역사회가 자주적으로 </a:t>
            </a:r>
            <a:r>
              <a:rPr kumimoji="1" lang="ko-KR" altLang="en-US" sz="2400" dirty="0" smtClean="0">
                <a:solidFill>
                  <a:srgbClr val="FF0000"/>
                </a:solidFill>
              </a:rPr>
              <a:t>에너지자립형 시민사회를 형성                    </a:t>
            </a:r>
            <a:r>
              <a:rPr kumimoji="1" lang="ko-KR" altLang="en-US" sz="2400" dirty="0" smtClean="0"/>
              <a:t> </a:t>
            </a:r>
            <a:r>
              <a:rPr kumimoji="1" lang="ko-KR" altLang="en-US" sz="2400" dirty="0" smtClean="0">
                <a:solidFill>
                  <a:srgbClr val="0070C0"/>
                </a:solidFill>
              </a:rPr>
              <a:t>지방환경세</a:t>
            </a:r>
            <a:r>
              <a:rPr kumimoji="1" lang="ko-KR" altLang="en-US" sz="2400" dirty="0" smtClean="0"/>
              <a:t> 등 일부</a:t>
            </a:r>
            <a:r>
              <a:rPr lang="ko-KR" altLang="en-US" sz="2400" dirty="0" smtClean="0">
                <a:solidFill>
                  <a:srgbClr val="FF0000"/>
                </a:solidFill>
              </a:rPr>
              <a:t>환경</a:t>
            </a:r>
            <a:r>
              <a:rPr lang="en-US" altLang="ko-KR" sz="2400" dirty="0" smtClean="0">
                <a:solidFill>
                  <a:srgbClr val="FF0000"/>
                </a:solidFill>
              </a:rPr>
              <a:t>, </a:t>
            </a:r>
            <a:r>
              <a:rPr lang="ko-KR" altLang="en-US" sz="2400" dirty="0" smtClean="0">
                <a:solidFill>
                  <a:srgbClr val="FF0000"/>
                </a:solidFill>
              </a:rPr>
              <a:t>에너지관련 과세권의 자치단체</a:t>
            </a:r>
            <a:r>
              <a:rPr lang="ko-KR" altLang="en-US" sz="2400" dirty="0" smtClean="0"/>
              <a:t>로 이양</a:t>
            </a:r>
            <a:endParaRPr kumimoji="1" lang="ja-JP" altLang="en-US" sz="2400" dirty="0"/>
          </a:p>
        </p:txBody>
      </p:sp>
      <p:sp>
        <p:nvSpPr>
          <p:cNvPr id="9" name="星 6 8"/>
          <p:cNvSpPr/>
          <p:nvPr/>
        </p:nvSpPr>
        <p:spPr>
          <a:xfrm>
            <a:off x="99128" y="996999"/>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2319" y="3170529"/>
            <a:ext cx="9044150" cy="13014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0" y="4597617"/>
            <a:ext cx="9033409" cy="10724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6470" y="920977"/>
            <a:ext cx="9033409" cy="13746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70836" y="3131238"/>
            <a:ext cx="3863558" cy="523220"/>
          </a:xfrm>
          <a:prstGeom prst="rect">
            <a:avLst/>
          </a:prstGeom>
          <a:noFill/>
        </p:spPr>
        <p:txBody>
          <a:bodyPr wrap="none" rtlCol="0">
            <a:spAutoFit/>
          </a:bodyPr>
          <a:lstStyle/>
          <a:p>
            <a:r>
              <a:rPr kumimoji="1" lang="en-US" altLang="ja-JP" sz="2800" b="1" dirty="0" smtClean="0"/>
              <a:t>FIT</a:t>
            </a:r>
            <a:r>
              <a:rPr kumimoji="1" lang="ko-KR" altLang="en-US" sz="2800" b="1" dirty="0" smtClean="0"/>
              <a:t>와 </a:t>
            </a:r>
            <a:r>
              <a:rPr kumimoji="1" lang="en-US" altLang="ja-JP" sz="2800" b="1" dirty="0" smtClean="0"/>
              <a:t>RPS</a:t>
            </a:r>
            <a:r>
              <a:rPr kumimoji="1" lang="ko-KR" altLang="en-US" sz="2800" b="1" dirty="0" smtClean="0"/>
              <a:t>의 폴리시믹스</a:t>
            </a:r>
            <a:endParaRPr kumimoji="1" lang="ja-JP" altLang="en-US" sz="2800" b="1" dirty="0"/>
          </a:p>
        </p:txBody>
      </p:sp>
      <p:sp>
        <p:nvSpPr>
          <p:cNvPr id="6" name="テキスト ボックス 5"/>
          <p:cNvSpPr txBox="1"/>
          <p:nvPr/>
        </p:nvSpPr>
        <p:spPr>
          <a:xfrm>
            <a:off x="532718" y="920977"/>
            <a:ext cx="8553945" cy="1446550"/>
          </a:xfrm>
          <a:prstGeom prst="rect">
            <a:avLst/>
          </a:prstGeom>
          <a:noFill/>
        </p:spPr>
        <p:txBody>
          <a:bodyPr wrap="none" rtlCol="0">
            <a:spAutoFit/>
          </a:bodyPr>
          <a:lstStyle/>
          <a:p>
            <a:r>
              <a:rPr lang="ko-KR" altLang="en-US" sz="2800" dirty="0" smtClean="0"/>
              <a:t>야</a:t>
            </a:r>
            <a:r>
              <a:rPr kumimoji="1" lang="ko-KR" altLang="en-US" sz="2800" dirty="0" smtClean="0"/>
              <a:t>심적인 보급목표설정과 계통연계인프라의 강화</a:t>
            </a:r>
            <a:endParaRPr lang="ko-KR" altLang="en-US" sz="2800" dirty="0"/>
          </a:p>
          <a:p>
            <a:r>
              <a:rPr lang="ko-KR" altLang="en-US" sz="2000" dirty="0"/>
              <a:t>정부가 </a:t>
            </a:r>
            <a:r>
              <a:rPr lang="ko-KR" altLang="en-US" sz="2000" dirty="0" smtClean="0">
                <a:solidFill>
                  <a:srgbClr val="FF0000"/>
                </a:solidFill>
              </a:rPr>
              <a:t>재생에너지 </a:t>
            </a:r>
            <a:r>
              <a:rPr lang="ko-KR" altLang="en-US" sz="2000" dirty="0">
                <a:solidFill>
                  <a:srgbClr val="FF0000"/>
                </a:solidFill>
              </a:rPr>
              <a:t>발전량에 관한 야심적인 </a:t>
            </a:r>
            <a:r>
              <a:rPr lang="ko-KR" altLang="en-US" sz="2000" dirty="0" smtClean="0">
                <a:solidFill>
                  <a:srgbClr val="FF0000"/>
                </a:solidFill>
              </a:rPr>
              <a:t>목표</a:t>
            </a:r>
            <a:r>
              <a:rPr lang="en-US" altLang="ko-KR" sz="2000" dirty="0" smtClean="0">
                <a:solidFill>
                  <a:srgbClr val="FF0000"/>
                </a:solidFill>
              </a:rPr>
              <a:t>(</a:t>
            </a:r>
            <a:r>
              <a:rPr lang="ko-KR" altLang="en-US" sz="2000" dirty="0" smtClean="0">
                <a:solidFill>
                  <a:srgbClr val="FF0000"/>
                </a:solidFill>
              </a:rPr>
              <a:t>유럽선진국은 </a:t>
            </a:r>
            <a:r>
              <a:rPr lang="en-US" altLang="ko-KR" sz="2000" dirty="0" smtClean="0">
                <a:solidFill>
                  <a:srgbClr val="FF0000"/>
                </a:solidFill>
              </a:rPr>
              <a:t>2030</a:t>
            </a:r>
            <a:r>
              <a:rPr lang="ko-KR" altLang="en-US" sz="2000" dirty="0" smtClean="0">
                <a:solidFill>
                  <a:srgbClr val="FF0000"/>
                </a:solidFill>
              </a:rPr>
              <a:t>년 </a:t>
            </a:r>
            <a:r>
              <a:rPr lang="en-US" altLang="ko-KR" sz="2000" dirty="0" smtClean="0">
                <a:solidFill>
                  <a:srgbClr val="FF0000"/>
                </a:solidFill>
              </a:rPr>
              <a:t>40%</a:t>
            </a:r>
          </a:p>
          <a:p>
            <a:r>
              <a:rPr lang="ko-KR" altLang="en-US" sz="2000" dirty="0" smtClean="0">
                <a:solidFill>
                  <a:srgbClr val="FF0000"/>
                </a:solidFill>
              </a:rPr>
              <a:t>목표</a:t>
            </a:r>
            <a:r>
              <a:rPr lang="en-US" altLang="ko-KR" sz="2000" dirty="0" smtClean="0">
                <a:solidFill>
                  <a:srgbClr val="FF0000"/>
                </a:solidFill>
              </a:rPr>
              <a:t>(</a:t>
            </a:r>
            <a:r>
              <a:rPr lang="ko-KR" altLang="en-US" sz="2000" dirty="0" smtClean="0">
                <a:solidFill>
                  <a:srgbClr val="FF0000"/>
                </a:solidFill>
              </a:rPr>
              <a:t>전력량</a:t>
            </a:r>
            <a:r>
              <a:rPr lang="en-US" altLang="ko-KR" sz="2000" dirty="0" smtClean="0">
                <a:solidFill>
                  <a:srgbClr val="FF0000"/>
                </a:solidFill>
              </a:rPr>
              <a:t>)</a:t>
            </a:r>
            <a:r>
              <a:rPr lang="ko-KR" altLang="en-US" sz="2000" dirty="0" smtClean="0">
                <a:solidFill>
                  <a:srgbClr val="FF0000"/>
                </a:solidFill>
              </a:rPr>
              <a:t>가 기본</a:t>
            </a:r>
            <a:r>
              <a:rPr lang="en-US" altLang="ko-KR" sz="2000" dirty="0" smtClean="0">
                <a:solidFill>
                  <a:srgbClr val="FF0000"/>
                </a:solidFill>
              </a:rPr>
              <a:t>)</a:t>
            </a:r>
            <a:r>
              <a:rPr lang="ko-KR" altLang="en-US" sz="2000" dirty="0" smtClean="0">
                <a:solidFill>
                  <a:srgbClr val="FF0000"/>
                </a:solidFill>
              </a:rPr>
              <a:t>를 </a:t>
            </a:r>
            <a:r>
              <a:rPr lang="ko-KR" altLang="en-US" sz="2000" dirty="0" smtClean="0"/>
              <a:t>가지고</a:t>
            </a:r>
            <a:r>
              <a:rPr lang="en-US" altLang="ko-KR" sz="2000" dirty="0" smtClean="0"/>
              <a:t> </a:t>
            </a:r>
            <a:r>
              <a:rPr lang="ko-KR" altLang="en-US" sz="2000" dirty="0" smtClean="0"/>
              <a:t>이와 정합성이 있는 </a:t>
            </a:r>
            <a:r>
              <a:rPr lang="ko-KR" altLang="en-US" sz="2000" dirty="0"/>
              <a:t>제도</a:t>
            </a:r>
            <a:r>
              <a:rPr lang="en-US" altLang="ko-KR" sz="2000" dirty="0"/>
              <a:t>(</a:t>
            </a:r>
            <a:r>
              <a:rPr lang="ko-KR" altLang="en-US" sz="2000" dirty="0"/>
              <a:t>우선 </a:t>
            </a:r>
            <a:r>
              <a:rPr lang="ko-KR" altLang="en-US" sz="2000" dirty="0" smtClean="0"/>
              <a:t>접속</a:t>
            </a:r>
            <a:r>
              <a:rPr lang="en-US" altLang="ko-KR" sz="2000" dirty="0" smtClean="0"/>
              <a:t>, </a:t>
            </a:r>
            <a:r>
              <a:rPr lang="ko-KR" altLang="en-US" sz="2000" dirty="0" smtClean="0"/>
              <a:t>회사간 </a:t>
            </a:r>
            <a:endParaRPr lang="en-US" altLang="ko-KR" sz="2000" dirty="0" smtClean="0"/>
          </a:p>
          <a:p>
            <a:r>
              <a:rPr lang="ko-KR" altLang="en-US" sz="2000" dirty="0" smtClean="0"/>
              <a:t>연계 </a:t>
            </a:r>
            <a:r>
              <a:rPr lang="ko-KR" altLang="en-US" sz="2000" dirty="0"/>
              <a:t>선의 활용</a:t>
            </a:r>
            <a:r>
              <a:rPr lang="en-US" altLang="ko-KR" sz="2000" dirty="0"/>
              <a:t>, </a:t>
            </a:r>
            <a:r>
              <a:rPr lang="ko-KR" altLang="en-US" sz="2000" dirty="0"/>
              <a:t>국민전체의 부담에 의한 </a:t>
            </a:r>
            <a:r>
              <a:rPr lang="ko-KR" altLang="en-US" sz="2000" dirty="0" smtClean="0"/>
              <a:t>연계 </a:t>
            </a:r>
            <a:r>
              <a:rPr lang="ko-KR" altLang="en-US" sz="2000" dirty="0"/>
              <a:t>선의 강화등</a:t>
            </a:r>
            <a:r>
              <a:rPr lang="en-US" altLang="ko-KR" sz="2000" dirty="0"/>
              <a:t>)</a:t>
            </a:r>
            <a:r>
              <a:rPr lang="ko-KR" altLang="en-US" sz="2000" dirty="0"/>
              <a:t>을 </a:t>
            </a:r>
            <a:r>
              <a:rPr lang="ko-KR" altLang="en-US" sz="2000" dirty="0" smtClean="0"/>
              <a:t>설계</a:t>
            </a:r>
            <a:endParaRPr kumimoji="1" lang="ja-JP" altLang="en-US" sz="2000" dirty="0"/>
          </a:p>
        </p:txBody>
      </p:sp>
      <p:sp>
        <p:nvSpPr>
          <p:cNvPr id="7" name="正方形/長方形 6"/>
          <p:cNvSpPr/>
          <p:nvPr/>
        </p:nvSpPr>
        <p:spPr>
          <a:xfrm>
            <a:off x="381319" y="3615167"/>
            <a:ext cx="543739" cy="523220"/>
          </a:xfrm>
          <a:prstGeom prst="rect">
            <a:avLst/>
          </a:prstGeom>
        </p:spPr>
        <p:txBody>
          <a:bodyPr wrap="none">
            <a:spAutoFit/>
          </a:bodyPr>
          <a:lstStyle/>
          <a:p>
            <a:r>
              <a:rPr lang="ja-JP" altLang="en-US" sz="2800" dirty="0"/>
              <a:t>⇒</a:t>
            </a:r>
            <a:endParaRPr lang="en-US" altLang="ja-JP" sz="2800" b="1" dirty="0"/>
          </a:p>
        </p:txBody>
      </p:sp>
      <p:sp>
        <p:nvSpPr>
          <p:cNvPr id="14" name="テキスト ボックス 13"/>
          <p:cNvSpPr txBox="1"/>
          <p:nvPr/>
        </p:nvSpPr>
        <p:spPr>
          <a:xfrm>
            <a:off x="747457" y="3640935"/>
            <a:ext cx="8003297" cy="830997"/>
          </a:xfrm>
          <a:prstGeom prst="rect">
            <a:avLst/>
          </a:prstGeom>
          <a:noFill/>
        </p:spPr>
        <p:txBody>
          <a:bodyPr wrap="square" rtlCol="0">
            <a:spAutoFit/>
          </a:bodyPr>
          <a:lstStyle/>
          <a:p>
            <a:r>
              <a:rPr lang="ko-KR" altLang="en-US" sz="2400" dirty="0" smtClean="0"/>
              <a:t>대</a:t>
            </a:r>
            <a:r>
              <a:rPr kumimoji="1" lang="ko-KR" altLang="en-US" sz="2400" dirty="0" smtClean="0"/>
              <a:t>규모 사업자는 </a:t>
            </a:r>
            <a:r>
              <a:rPr kumimoji="1" lang="ja-JP" altLang="en-US" sz="2400" dirty="0" smtClean="0"/>
              <a:t>ＲＰＳ</a:t>
            </a:r>
            <a:r>
              <a:rPr kumimoji="1" lang="ko-KR" altLang="en-US" sz="2400" dirty="0" smtClean="0"/>
              <a:t>로 경쟁촉진</a:t>
            </a:r>
            <a:r>
              <a:rPr lang="en-US" altLang="ko-KR" sz="2400" dirty="0" smtClean="0"/>
              <a:t>(</a:t>
            </a:r>
            <a:r>
              <a:rPr lang="ko-KR" altLang="en-US" sz="2400" dirty="0" smtClean="0">
                <a:solidFill>
                  <a:srgbClr val="FF0000"/>
                </a:solidFill>
              </a:rPr>
              <a:t>지구환경</a:t>
            </a:r>
            <a:r>
              <a:rPr lang="en-US" altLang="ko-KR" sz="2400" dirty="0" smtClean="0">
                <a:solidFill>
                  <a:srgbClr val="FF0000"/>
                </a:solidFill>
              </a:rPr>
              <a:t>, </a:t>
            </a:r>
            <a:r>
              <a:rPr lang="ko-KR" altLang="en-US" sz="2400" dirty="0" smtClean="0">
                <a:solidFill>
                  <a:srgbClr val="FF0000"/>
                </a:solidFill>
              </a:rPr>
              <a:t>국가가치</a:t>
            </a:r>
            <a:r>
              <a:rPr lang="en-US" altLang="ko-KR" sz="2400" dirty="0" smtClean="0"/>
              <a:t>)</a:t>
            </a:r>
            <a:r>
              <a:rPr kumimoji="1" lang="ja-JP" altLang="en-US" sz="2400" dirty="0" err="1" smtClean="0"/>
              <a:t>、</a:t>
            </a:r>
            <a:endParaRPr kumimoji="1" lang="en-US" altLang="ja-JP" sz="2400" dirty="0" smtClean="0"/>
          </a:p>
          <a:p>
            <a:r>
              <a:rPr kumimoji="1" lang="ko-KR" altLang="en-US" sz="2400" dirty="0" smtClean="0"/>
              <a:t>자역의 소규모사업자는  </a:t>
            </a:r>
            <a:r>
              <a:rPr kumimoji="1" lang="en-US" altLang="ko-KR" sz="2400" dirty="0" smtClean="0"/>
              <a:t>FIT</a:t>
            </a:r>
            <a:r>
              <a:rPr kumimoji="1" lang="ko-KR" altLang="en-US" sz="2400" dirty="0" smtClean="0"/>
              <a:t>로 보호육성</a:t>
            </a:r>
            <a:r>
              <a:rPr kumimoji="1" lang="en-US" altLang="ko-KR" sz="2400" dirty="0" smtClean="0"/>
              <a:t>(</a:t>
            </a:r>
            <a:r>
              <a:rPr kumimoji="1" lang="ko-KR" altLang="en-US" sz="2400" dirty="0" smtClean="0">
                <a:solidFill>
                  <a:srgbClr val="FF0000"/>
                </a:solidFill>
              </a:rPr>
              <a:t>지역가치</a:t>
            </a:r>
            <a:r>
              <a:rPr kumimoji="1" lang="en-US" altLang="ko-KR" sz="2400" dirty="0" smtClean="0"/>
              <a:t>)</a:t>
            </a:r>
            <a:endParaRPr kumimoji="1" lang="ja-JP" altLang="en-US" sz="2400" dirty="0"/>
          </a:p>
        </p:txBody>
      </p:sp>
      <p:sp>
        <p:nvSpPr>
          <p:cNvPr id="15" name="角丸四角形 14"/>
          <p:cNvSpPr/>
          <p:nvPr/>
        </p:nvSpPr>
        <p:spPr>
          <a:xfrm>
            <a:off x="53254" y="5824904"/>
            <a:ext cx="9033409" cy="9350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81192" y="4648833"/>
            <a:ext cx="7979293" cy="1384995"/>
          </a:xfrm>
          <a:prstGeom prst="rect">
            <a:avLst/>
          </a:prstGeom>
        </p:spPr>
        <p:txBody>
          <a:bodyPr wrap="square">
            <a:spAutoFit/>
          </a:bodyPr>
          <a:lstStyle/>
          <a:p>
            <a:r>
              <a:rPr lang="ko-KR" altLang="en-US" sz="2000" b="1" dirty="0" smtClean="0"/>
              <a:t>지역에 풍부한 재생가능에너지의 보급 및 솔라쉐어링 등 규제완화</a:t>
            </a:r>
            <a:r>
              <a:rPr lang="en-US" altLang="ko-KR" sz="2000" b="1" dirty="0" smtClean="0"/>
              <a:t>; </a:t>
            </a:r>
            <a:r>
              <a:rPr lang="ko-KR" altLang="en-US" sz="2000" dirty="0" smtClean="0"/>
              <a:t>한일양국이 에너지자원빈국이라는 것은 화석에너지에 국한된 것이며 바람</a:t>
            </a:r>
            <a:r>
              <a:rPr lang="en-US" altLang="ko-KR" sz="2000" dirty="0" smtClean="0"/>
              <a:t>,</a:t>
            </a:r>
            <a:r>
              <a:rPr lang="ko-KR" altLang="en-US" sz="2000" dirty="0" smtClean="0"/>
              <a:t> 태양광</a:t>
            </a:r>
            <a:r>
              <a:rPr lang="en-US" altLang="ko-KR" sz="2000" dirty="0" smtClean="0"/>
              <a:t>, </a:t>
            </a:r>
            <a:r>
              <a:rPr lang="ko-KR" altLang="en-US" sz="2000" dirty="0" smtClean="0"/>
              <a:t>바이오매스 등 자연에너지포텐셜은 풍부한편임</a:t>
            </a:r>
            <a:endParaRPr lang="en-US" altLang="ja-JP" sz="2000" dirty="0"/>
          </a:p>
          <a:p>
            <a:endParaRPr lang="ja-JP" altLang="en-US" sz="2400" b="1" dirty="0"/>
          </a:p>
        </p:txBody>
      </p:sp>
      <p:sp>
        <p:nvSpPr>
          <p:cNvPr id="16" name="星 6 15"/>
          <p:cNvSpPr/>
          <p:nvPr/>
        </p:nvSpPr>
        <p:spPr>
          <a:xfrm>
            <a:off x="71502" y="4608470"/>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213870" y="60677"/>
            <a:ext cx="6552728" cy="77212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ko-KR" altLang="en-US" sz="3200" b="1" dirty="0" smtClean="0">
                <a:solidFill>
                  <a:schemeClr val="tx1"/>
                </a:solidFill>
              </a:rPr>
              <a:t>재생가능에너지 보급 활성화 과제</a:t>
            </a:r>
            <a:endParaRPr kumimoji="1" lang="ja-JP" altLang="en-US" sz="3200" b="1" dirty="0">
              <a:solidFill>
                <a:schemeClr val="tx1"/>
              </a:solidFill>
            </a:endParaRPr>
          </a:p>
        </p:txBody>
      </p:sp>
      <p:sp>
        <p:nvSpPr>
          <p:cNvPr id="19" name="角丸四角形 18"/>
          <p:cNvSpPr/>
          <p:nvPr/>
        </p:nvSpPr>
        <p:spPr>
          <a:xfrm>
            <a:off x="-5111" y="2451285"/>
            <a:ext cx="9033409" cy="615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6 19"/>
          <p:cNvSpPr/>
          <p:nvPr/>
        </p:nvSpPr>
        <p:spPr>
          <a:xfrm>
            <a:off x="84712" y="2504065"/>
            <a:ext cx="485876" cy="5040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35097" y="2484989"/>
            <a:ext cx="8273419" cy="523220"/>
          </a:xfrm>
          <a:prstGeom prst="rect">
            <a:avLst/>
          </a:prstGeom>
          <a:noFill/>
        </p:spPr>
        <p:txBody>
          <a:bodyPr wrap="none" rtlCol="0">
            <a:spAutoFit/>
          </a:bodyPr>
          <a:lstStyle/>
          <a:p>
            <a:r>
              <a:rPr kumimoji="1" lang="ko-KR" altLang="en-US" sz="2800" dirty="0" smtClean="0">
                <a:solidFill>
                  <a:srgbClr val="0070C0"/>
                </a:solidFill>
              </a:rPr>
              <a:t>발</a:t>
            </a:r>
            <a:r>
              <a:rPr kumimoji="1" lang="en-US" altLang="ko-KR" sz="2800" dirty="0" smtClean="0">
                <a:solidFill>
                  <a:srgbClr val="0070C0"/>
                </a:solidFill>
              </a:rPr>
              <a:t>/</a:t>
            </a:r>
            <a:r>
              <a:rPr kumimoji="1" lang="ko-KR" altLang="en-US" sz="2800" dirty="0" smtClean="0">
                <a:solidFill>
                  <a:srgbClr val="0070C0"/>
                </a:solidFill>
              </a:rPr>
              <a:t>송전 분리를 </a:t>
            </a:r>
            <a:r>
              <a:rPr kumimoji="1" lang="ko-KR" altLang="en-US" sz="2800" dirty="0" smtClean="0"/>
              <a:t>중심으로한 </a:t>
            </a:r>
            <a:r>
              <a:rPr kumimoji="1" lang="ko-KR" altLang="en-US" sz="2800" dirty="0" smtClean="0">
                <a:solidFill>
                  <a:srgbClr val="FF0000"/>
                </a:solidFill>
              </a:rPr>
              <a:t>전력시스템개혁</a:t>
            </a:r>
            <a:r>
              <a:rPr kumimoji="1" lang="ko-KR" altLang="en-US" sz="2800" dirty="0" smtClean="0"/>
              <a:t>의 철저 </a:t>
            </a:r>
            <a:endParaRPr kumimoji="1" lang="ja-JP" altLang="en-US" sz="2800" dirty="0"/>
          </a:p>
        </p:txBody>
      </p:sp>
    </p:spTree>
    <p:extLst>
      <p:ext uri="{BB962C8B-B14F-4D97-AF65-F5344CB8AC3E}">
        <p14:creationId xmlns:p14="http://schemas.microsoft.com/office/powerpoint/2010/main" val="117978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ko-KR" altLang="en-US" sz="3200" dirty="0" smtClean="0"/>
              <a:t>도표 </a:t>
            </a:r>
            <a:r>
              <a:rPr lang="en-US" altLang="ko-KR" sz="3200" dirty="0" smtClean="0"/>
              <a:t>6.1</a:t>
            </a:r>
            <a:r>
              <a:rPr kumimoji="1" lang="en-US" altLang="ko-KR" sz="3200" dirty="0" smtClean="0"/>
              <a:t>  </a:t>
            </a:r>
            <a:r>
              <a:rPr kumimoji="1" lang="ko-KR" altLang="en-US" sz="3200" dirty="0" smtClean="0"/>
              <a:t>각 전력회사가 산정한 접속가능량 비교</a:t>
            </a:r>
            <a:endParaRPr kumimoji="1" lang="ja-JP" altLang="en-US" sz="3200" dirty="0"/>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209414" y="1656639"/>
            <a:ext cx="8725171" cy="4927284"/>
          </a:xfrm>
          <a:prstGeom prst="rect">
            <a:avLst/>
          </a:prstGeom>
        </p:spPr>
      </p:pic>
    </p:spTree>
    <p:extLst>
      <p:ext uri="{BB962C8B-B14F-4D97-AF65-F5344CB8AC3E}">
        <p14:creationId xmlns:p14="http://schemas.microsoft.com/office/powerpoint/2010/main" val="38099597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2892" y="908720"/>
            <a:ext cx="8952382" cy="5360720"/>
          </a:xfrm>
          <a:prstGeom prst="rect">
            <a:avLst/>
          </a:prstGeom>
        </p:spPr>
      </p:pic>
      <p:sp>
        <p:nvSpPr>
          <p:cNvPr id="5" name="テキスト ボックス 4"/>
          <p:cNvSpPr txBox="1"/>
          <p:nvPr/>
        </p:nvSpPr>
        <p:spPr>
          <a:xfrm>
            <a:off x="515525" y="148730"/>
            <a:ext cx="8449749" cy="461665"/>
          </a:xfrm>
          <a:prstGeom prst="rect">
            <a:avLst/>
          </a:prstGeom>
          <a:noFill/>
        </p:spPr>
        <p:txBody>
          <a:bodyPr wrap="none" rtlCol="0">
            <a:spAutoFit/>
          </a:bodyPr>
          <a:lstStyle/>
          <a:p>
            <a:r>
              <a:rPr kumimoji="1" lang="ko-KR" altLang="en-US" sz="2400" dirty="0" smtClean="0"/>
              <a:t>도표</a:t>
            </a:r>
            <a:r>
              <a:rPr kumimoji="1" lang="en-US" altLang="ko-KR" sz="2400" dirty="0" smtClean="0"/>
              <a:t>6.2   </a:t>
            </a:r>
            <a:r>
              <a:rPr kumimoji="1" lang="ko-KR" altLang="en-US" sz="2400" dirty="0" smtClean="0"/>
              <a:t>주요국</a:t>
            </a:r>
            <a:r>
              <a:rPr kumimoji="1" lang="en-US" altLang="ko-KR" sz="2400" dirty="0" smtClean="0"/>
              <a:t>, </a:t>
            </a:r>
            <a:r>
              <a:rPr kumimoji="1" lang="ko-KR" altLang="en-US" sz="2400" dirty="0" smtClean="0"/>
              <a:t>지역의 재생가능에너지에대한 출력억제 비율</a:t>
            </a:r>
            <a:endParaRPr kumimoji="1" lang="ja-JP" altLang="en-US" sz="2400" dirty="0"/>
          </a:p>
        </p:txBody>
      </p:sp>
      <p:sp>
        <p:nvSpPr>
          <p:cNvPr id="6" name="テキスト ボックス 5"/>
          <p:cNvSpPr txBox="1"/>
          <p:nvPr/>
        </p:nvSpPr>
        <p:spPr>
          <a:xfrm>
            <a:off x="179512" y="6343189"/>
            <a:ext cx="3448380" cy="369332"/>
          </a:xfrm>
          <a:prstGeom prst="rect">
            <a:avLst/>
          </a:prstGeom>
          <a:noFill/>
        </p:spPr>
        <p:txBody>
          <a:bodyPr wrap="none" rtlCol="0">
            <a:spAutoFit/>
          </a:bodyPr>
          <a:lstStyle/>
          <a:p>
            <a:r>
              <a:rPr kumimoji="1" lang="ko-KR" altLang="en-US" dirty="0" smtClean="0"/>
              <a:t>출전</a:t>
            </a:r>
            <a:r>
              <a:rPr kumimoji="1" lang="en-US" altLang="ko-KR" dirty="0" smtClean="0"/>
              <a:t>; </a:t>
            </a:r>
            <a:r>
              <a:rPr kumimoji="1" lang="ko-KR" altLang="en-US" dirty="0" smtClean="0"/>
              <a:t>일본자연에너지재단</a:t>
            </a:r>
            <a:r>
              <a:rPr kumimoji="1" lang="en-US" altLang="ko-KR" dirty="0" smtClean="0"/>
              <a:t>(2015)</a:t>
            </a:r>
            <a:endParaRPr kumimoji="1" lang="ja-JP" altLang="en-US" dirty="0"/>
          </a:p>
        </p:txBody>
      </p:sp>
      <p:sp>
        <p:nvSpPr>
          <p:cNvPr id="7" name="正方形/長方形 6"/>
          <p:cNvSpPr/>
          <p:nvPr/>
        </p:nvSpPr>
        <p:spPr>
          <a:xfrm>
            <a:off x="188150" y="1988840"/>
            <a:ext cx="3024336"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ko-KR" altLang="en-US" sz="2400" dirty="0" smtClean="0"/>
              <a:t>스페인</a:t>
            </a:r>
            <a:endParaRPr kumimoji="1" lang="ja-JP" altLang="en-US" sz="2400" dirty="0"/>
          </a:p>
        </p:txBody>
      </p:sp>
      <p:sp>
        <p:nvSpPr>
          <p:cNvPr id="8" name="正方形/長方形 7"/>
          <p:cNvSpPr/>
          <p:nvPr/>
        </p:nvSpPr>
        <p:spPr>
          <a:xfrm>
            <a:off x="188150" y="2637327"/>
            <a:ext cx="3024336"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o-KR" altLang="en-US" sz="2400" smtClean="0"/>
              <a:t>영국</a:t>
            </a:r>
            <a:endParaRPr kumimoji="1" lang="ja-JP" altLang="en-US" sz="2400" dirty="0"/>
          </a:p>
        </p:txBody>
      </p:sp>
      <p:sp>
        <p:nvSpPr>
          <p:cNvPr id="9" name="正方形/長方形 8"/>
          <p:cNvSpPr/>
          <p:nvPr/>
        </p:nvSpPr>
        <p:spPr>
          <a:xfrm>
            <a:off x="188150" y="3389382"/>
            <a:ext cx="3024336"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o-KR" altLang="en-US" sz="2400" smtClean="0"/>
              <a:t>이탈리아</a:t>
            </a:r>
            <a:endParaRPr kumimoji="1" lang="ja-JP" altLang="en-US" sz="2400" dirty="0"/>
          </a:p>
        </p:txBody>
      </p:sp>
      <p:sp>
        <p:nvSpPr>
          <p:cNvPr id="10" name="正方形/長方形 9"/>
          <p:cNvSpPr/>
          <p:nvPr/>
        </p:nvSpPr>
        <p:spPr>
          <a:xfrm>
            <a:off x="188150" y="4139129"/>
            <a:ext cx="3024336"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o-KR" altLang="en-US" sz="2400" smtClean="0"/>
              <a:t>독일</a:t>
            </a:r>
            <a:endParaRPr kumimoji="1" lang="ja-JP" altLang="en-US" sz="2400" dirty="0"/>
          </a:p>
        </p:txBody>
      </p:sp>
      <p:sp>
        <p:nvSpPr>
          <p:cNvPr id="11" name="正方形/長方形 10"/>
          <p:cNvSpPr/>
          <p:nvPr/>
        </p:nvSpPr>
        <p:spPr>
          <a:xfrm>
            <a:off x="179512" y="4888876"/>
            <a:ext cx="3024336"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o-KR" altLang="en-US" sz="2400" smtClean="0"/>
              <a:t>덴마크</a:t>
            </a:r>
            <a:endParaRPr kumimoji="1" lang="ja-JP" altLang="en-US" sz="2400" dirty="0"/>
          </a:p>
        </p:txBody>
      </p:sp>
      <p:sp>
        <p:nvSpPr>
          <p:cNvPr id="12" name="正方形/長方形 11"/>
          <p:cNvSpPr/>
          <p:nvPr/>
        </p:nvSpPr>
        <p:spPr>
          <a:xfrm>
            <a:off x="179512" y="5630349"/>
            <a:ext cx="3024336"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o-KR" altLang="en-US" sz="2400" dirty="0" smtClean="0"/>
              <a:t>캘리포니아주</a:t>
            </a:r>
            <a:endParaRPr kumimoji="1" lang="ja-JP" altLang="en-US" sz="2400" dirty="0"/>
          </a:p>
        </p:txBody>
      </p:sp>
      <p:sp>
        <p:nvSpPr>
          <p:cNvPr id="13" name="正方形/長方形 12"/>
          <p:cNvSpPr/>
          <p:nvPr/>
        </p:nvSpPr>
        <p:spPr>
          <a:xfrm>
            <a:off x="4572000" y="4888876"/>
            <a:ext cx="1728192"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o-KR" altLang="en-US" sz="2400" smtClean="0"/>
              <a:t>극히 드뭄</a:t>
            </a:r>
            <a:endParaRPr kumimoji="1" lang="ja-JP" altLang="en-US" sz="2400" dirty="0"/>
          </a:p>
        </p:txBody>
      </p:sp>
      <p:sp>
        <p:nvSpPr>
          <p:cNvPr id="14" name="正方形/長方形 13"/>
          <p:cNvSpPr/>
          <p:nvPr/>
        </p:nvSpPr>
        <p:spPr>
          <a:xfrm>
            <a:off x="4140344" y="5579158"/>
            <a:ext cx="2159847"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o-KR" altLang="en-US" sz="2400" dirty="0" smtClean="0"/>
              <a:t>      극히 드뭄</a:t>
            </a:r>
            <a:endParaRPr kumimoji="1" lang="ja-JP" altLang="en-US" sz="2400" dirty="0"/>
          </a:p>
        </p:txBody>
      </p:sp>
      <p:sp>
        <p:nvSpPr>
          <p:cNvPr id="15" name="正方形/長方形 14"/>
          <p:cNvSpPr/>
          <p:nvPr/>
        </p:nvSpPr>
        <p:spPr>
          <a:xfrm>
            <a:off x="3627892" y="999782"/>
            <a:ext cx="2672299" cy="720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ko-KR" altLang="en-US" sz="2400" dirty="0" smtClean="0"/>
              <a:t>출력억제비율</a:t>
            </a:r>
            <a:endParaRPr kumimoji="1" lang="ja-JP" altLang="en-US" sz="2400" dirty="0"/>
          </a:p>
        </p:txBody>
      </p:sp>
      <p:sp>
        <p:nvSpPr>
          <p:cNvPr id="16" name="正方形/長方形 15"/>
          <p:cNvSpPr/>
          <p:nvPr/>
        </p:nvSpPr>
        <p:spPr>
          <a:xfrm>
            <a:off x="6471701" y="999782"/>
            <a:ext cx="2276763" cy="720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o-KR" altLang="en-US" sz="2400" dirty="0" smtClean="0"/>
              <a:t>풍력발전</a:t>
            </a:r>
            <a:r>
              <a:rPr kumimoji="1" lang="ko-KR" altLang="en-US" sz="2400" dirty="0" smtClean="0"/>
              <a:t>비율</a:t>
            </a:r>
            <a:endParaRPr kumimoji="1" lang="ja-JP" altLang="en-US" sz="2400" dirty="0"/>
          </a:p>
        </p:txBody>
      </p:sp>
      <p:sp>
        <p:nvSpPr>
          <p:cNvPr id="17" name="正方形/長方形 16"/>
          <p:cNvSpPr/>
          <p:nvPr/>
        </p:nvSpPr>
        <p:spPr>
          <a:xfrm>
            <a:off x="216369" y="1011072"/>
            <a:ext cx="3194713" cy="720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o-KR" altLang="en-US" sz="2400" dirty="0" smtClean="0"/>
              <a:t>국가 및 지역</a:t>
            </a:r>
            <a:endParaRPr kumimoji="1" lang="ja-JP" altLang="en-US" sz="2400" dirty="0"/>
          </a:p>
        </p:txBody>
      </p:sp>
    </p:spTree>
    <p:extLst>
      <p:ext uri="{BB962C8B-B14F-4D97-AF65-F5344CB8AC3E}">
        <p14:creationId xmlns:p14="http://schemas.microsoft.com/office/powerpoint/2010/main" val="18123765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6445"/>
            <a:ext cx="8229600" cy="418058"/>
          </a:xfrm>
        </p:spPr>
        <p:txBody>
          <a:bodyPr>
            <a:noAutofit/>
          </a:bodyPr>
          <a:lstStyle/>
          <a:p>
            <a:r>
              <a:rPr kumimoji="1" lang="ko-KR" altLang="en-US" sz="3200" dirty="0" smtClean="0"/>
              <a:t>도표 </a:t>
            </a:r>
            <a:r>
              <a:rPr kumimoji="1" lang="en-US" altLang="ko-KR" sz="3200" dirty="0" smtClean="0"/>
              <a:t>6.3   </a:t>
            </a:r>
            <a:r>
              <a:rPr kumimoji="1" lang="ko-KR" altLang="en-US" sz="3200" dirty="0" smtClean="0"/>
              <a:t>지속가능한 전원구성</a:t>
            </a:r>
            <a:endParaRPr kumimoji="1" lang="ja-JP" altLang="en-US" sz="3200" dirty="0"/>
          </a:p>
        </p:txBody>
      </p:sp>
      <p:sp>
        <p:nvSpPr>
          <p:cNvPr id="3" name="コンテンツ プレースホルダー 2"/>
          <p:cNvSpPr>
            <a:spLocks noGrp="1"/>
          </p:cNvSpPr>
          <p:nvPr>
            <p:ph idx="1"/>
          </p:nvPr>
        </p:nvSpPr>
        <p:spPr/>
        <p:txBody>
          <a:bodyPr/>
          <a:lstStyle/>
          <a:p>
            <a:endParaRPr kumimoji="1" lang="ja-JP" altLang="en-US"/>
          </a:p>
        </p:txBody>
      </p:sp>
      <p:pic>
        <p:nvPicPr>
          <p:cNvPr id="5" name="図 4"/>
          <p:cNvPicPr>
            <a:picLocks noChangeAspect="1"/>
          </p:cNvPicPr>
          <p:nvPr/>
        </p:nvPicPr>
        <p:blipFill>
          <a:blip r:embed="rId2"/>
          <a:stretch>
            <a:fillRect/>
          </a:stretch>
        </p:blipFill>
        <p:spPr>
          <a:xfrm>
            <a:off x="289411" y="692696"/>
            <a:ext cx="8565178" cy="5907179"/>
          </a:xfrm>
          <a:prstGeom prst="rect">
            <a:avLst/>
          </a:prstGeom>
        </p:spPr>
      </p:pic>
      <p:sp>
        <p:nvSpPr>
          <p:cNvPr id="6" name="テキスト ボックス 5"/>
          <p:cNvSpPr txBox="1"/>
          <p:nvPr/>
        </p:nvSpPr>
        <p:spPr>
          <a:xfrm>
            <a:off x="1619672" y="1293173"/>
            <a:ext cx="1107996" cy="646331"/>
          </a:xfrm>
          <a:prstGeom prst="rect">
            <a:avLst/>
          </a:prstGeom>
          <a:noFill/>
        </p:spPr>
        <p:txBody>
          <a:bodyPr wrap="none" rtlCol="0">
            <a:spAutoFit/>
          </a:bodyPr>
          <a:lstStyle/>
          <a:p>
            <a:r>
              <a:rPr kumimoji="1" lang="ko-KR" altLang="en-US" dirty="0" smtClean="0"/>
              <a:t>재생가능</a:t>
            </a:r>
            <a:endParaRPr kumimoji="1" lang="en-US" altLang="ko-KR" dirty="0" smtClean="0"/>
          </a:p>
          <a:p>
            <a:r>
              <a:rPr kumimoji="1" lang="ko-KR" altLang="en-US" dirty="0" smtClean="0"/>
              <a:t>전원</a:t>
            </a:r>
            <a:endParaRPr kumimoji="1" lang="ja-JP" altLang="en-US" dirty="0"/>
          </a:p>
        </p:txBody>
      </p:sp>
      <p:sp>
        <p:nvSpPr>
          <p:cNvPr id="7" name="テキスト ボックス 6"/>
          <p:cNvSpPr txBox="1"/>
          <p:nvPr/>
        </p:nvSpPr>
        <p:spPr>
          <a:xfrm>
            <a:off x="1619672" y="2066016"/>
            <a:ext cx="1107996" cy="369332"/>
          </a:xfrm>
          <a:prstGeom prst="rect">
            <a:avLst/>
          </a:prstGeom>
          <a:noFill/>
        </p:spPr>
        <p:txBody>
          <a:bodyPr wrap="none" rtlCol="0">
            <a:spAutoFit/>
          </a:bodyPr>
          <a:lstStyle/>
          <a:p>
            <a:r>
              <a:rPr lang="ko-KR" altLang="en-US" dirty="0" smtClean="0"/>
              <a:t>천연가스</a:t>
            </a:r>
            <a:endParaRPr kumimoji="1" lang="ja-JP" altLang="en-US" dirty="0"/>
          </a:p>
        </p:txBody>
      </p:sp>
      <p:sp>
        <p:nvSpPr>
          <p:cNvPr id="8" name="テキスト ボックス 7"/>
          <p:cNvSpPr txBox="1"/>
          <p:nvPr/>
        </p:nvSpPr>
        <p:spPr>
          <a:xfrm>
            <a:off x="1698063" y="2774140"/>
            <a:ext cx="877163" cy="369332"/>
          </a:xfrm>
          <a:prstGeom prst="rect">
            <a:avLst/>
          </a:prstGeom>
          <a:noFill/>
        </p:spPr>
        <p:txBody>
          <a:bodyPr wrap="none" rtlCol="0">
            <a:spAutoFit/>
          </a:bodyPr>
          <a:lstStyle/>
          <a:p>
            <a:r>
              <a:rPr lang="ko-KR" altLang="en-US" dirty="0" smtClean="0"/>
              <a:t>코제네</a:t>
            </a:r>
            <a:endParaRPr kumimoji="1" lang="ja-JP" altLang="en-US" dirty="0"/>
          </a:p>
        </p:txBody>
      </p:sp>
      <p:sp>
        <p:nvSpPr>
          <p:cNvPr id="9" name="テキスト ボックス 8"/>
          <p:cNvSpPr txBox="1"/>
          <p:nvPr/>
        </p:nvSpPr>
        <p:spPr>
          <a:xfrm>
            <a:off x="1845002" y="3036105"/>
            <a:ext cx="646331" cy="369332"/>
          </a:xfrm>
          <a:prstGeom prst="rect">
            <a:avLst/>
          </a:prstGeom>
          <a:noFill/>
        </p:spPr>
        <p:txBody>
          <a:bodyPr wrap="none" rtlCol="0">
            <a:spAutoFit/>
          </a:bodyPr>
          <a:lstStyle/>
          <a:p>
            <a:r>
              <a:rPr lang="ko-KR" altLang="en-US" dirty="0" smtClean="0"/>
              <a:t>기타</a:t>
            </a:r>
            <a:endParaRPr kumimoji="1" lang="ja-JP" altLang="en-US" dirty="0"/>
          </a:p>
        </p:txBody>
      </p:sp>
      <p:sp>
        <p:nvSpPr>
          <p:cNvPr id="10" name="テキスト ボックス 9"/>
          <p:cNvSpPr txBox="1"/>
          <p:nvPr/>
        </p:nvSpPr>
        <p:spPr>
          <a:xfrm>
            <a:off x="1860810" y="3304675"/>
            <a:ext cx="646331" cy="369332"/>
          </a:xfrm>
          <a:prstGeom prst="rect">
            <a:avLst/>
          </a:prstGeom>
          <a:noFill/>
        </p:spPr>
        <p:txBody>
          <a:bodyPr wrap="none" rtlCol="0">
            <a:spAutoFit/>
          </a:bodyPr>
          <a:lstStyle/>
          <a:p>
            <a:r>
              <a:rPr lang="ko-KR" altLang="en-US" dirty="0" smtClean="0"/>
              <a:t>석유</a:t>
            </a:r>
            <a:endParaRPr kumimoji="1" lang="ja-JP" altLang="en-US" dirty="0"/>
          </a:p>
        </p:txBody>
      </p:sp>
      <p:sp>
        <p:nvSpPr>
          <p:cNvPr id="13" name="テキスト ボックス 12"/>
          <p:cNvSpPr txBox="1"/>
          <p:nvPr/>
        </p:nvSpPr>
        <p:spPr>
          <a:xfrm>
            <a:off x="1845002" y="3956065"/>
            <a:ext cx="646331" cy="369332"/>
          </a:xfrm>
          <a:prstGeom prst="rect">
            <a:avLst/>
          </a:prstGeom>
          <a:noFill/>
        </p:spPr>
        <p:txBody>
          <a:bodyPr wrap="none" rtlCol="0">
            <a:spAutoFit/>
          </a:bodyPr>
          <a:lstStyle/>
          <a:p>
            <a:r>
              <a:rPr lang="ko-KR" altLang="en-US" smtClean="0"/>
              <a:t>석탄</a:t>
            </a:r>
            <a:endParaRPr kumimoji="1" lang="ja-JP" altLang="en-US" dirty="0"/>
          </a:p>
        </p:txBody>
      </p:sp>
      <p:sp>
        <p:nvSpPr>
          <p:cNvPr id="14" name="テキスト ボックス 13"/>
          <p:cNvSpPr txBox="1"/>
          <p:nvPr/>
        </p:nvSpPr>
        <p:spPr>
          <a:xfrm>
            <a:off x="1745395" y="5232901"/>
            <a:ext cx="877163" cy="369332"/>
          </a:xfrm>
          <a:prstGeom prst="rect">
            <a:avLst/>
          </a:prstGeom>
          <a:noFill/>
        </p:spPr>
        <p:txBody>
          <a:bodyPr wrap="none" rtlCol="0">
            <a:spAutoFit/>
          </a:bodyPr>
          <a:lstStyle/>
          <a:p>
            <a:r>
              <a:rPr lang="ko-KR" altLang="en-US" smtClean="0"/>
              <a:t>원자력</a:t>
            </a:r>
            <a:endParaRPr kumimoji="1" lang="ja-JP" altLang="en-US" dirty="0"/>
          </a:p>
        </p:txBody>
      </p:sp>
      <p:sp>
        <p:nvSpPr>
          <p:cNvPr id="15" name="テキスト ボックス 14"/>
          <p:cNvSpPr txBox="1"/>
          <p:nvPr/>
        </p:nvSpPr>
        <p:spPr>
          <a:xfrm>
            <a:off x="8036004" y="1720224"/>
            <a:ext cx="877163" cy="646331"/>
          </a:xfrm>
          <a:prstGeom prst="rect">
            <a:avLst/>
          </a:prstGeom>
          <a:noFill/>
        </p:spPr>
        <p:txBody>
          <a:bodyPr wrap="none" rtlCol="0">
            <a:spAutoFit/>
          </a:bodyPr>
          <a:lstStyle/>
          <a:p>
            <a:r>
              <a:rPr lang="ko-KR" altLang="en-US" dirty="0" smtClean="0"/>
              <a:t>에너지</a:t>
            </a:r>
            <a:endParaRPr lang="en-US" altLang="ko-KR" dirty="0" smtClean="0"/>
          </a:p>
          <a:p>
            <a:r>
              <a:rPr lang="ko-KR" altLang="en-US" dirty="0" smtClean="0"/>
              <a:t>절약</a:t>
            </a:r>
            <a:endParaRPr kumimoji="1" lang="ja-JP" altLang="en-US" dirty="0"/>
          </a:p>
        </p:txBody>
      </p:sp>
      <p:sp>
        <p:nvSpPr>
          <p:cNvPr id="16" name="テキスト ボックス 15"/>
          <p:cNvSpPr txBox="1"/>
          <p:nvPr/>
        </p:nvSpPr>
        <p:spPr>
          <a:xfrm>
            <a:off x="8036004" y="3143472"/>
            <a:ext cx="1107996" cy="646331"/>
          </a:xfrm>
          <a:prstGeom prst="rect">
            <a:avLst/>
          </a:prstGeom>
          <a:noFill/>
        </p:spPr>
        <p:txBody>
          <a:bodyPr wrap="none" rtlCol="0">
            <a:spAutoFit/>
          </a:bodyPr>
          <a:lstStyle/>
          <a:p>
            <a:r>
              <a:rPr kumimoji="1" lang="ko-KR" altLang="en-US" dirty="0" smtClean="0"/>
              <a:t>재생가능</a:t>
            </a:r>
            <a:endParaRPr kumimoji="1" lang="en-US" altLang="ko-KR" dirty="0" smtClean="0"/>
          </a:p>
          <a:p>
            <a:r>
              <a:rPr lang="ko-KR" altLang="en-US" dirty="0" smtClean="0"/>
              <a:t>전원</a:t>
            </a:r>
            <a:endParaRPr kumimoji="1" lang="ja-JP" altLang="en-US" dirty="0"/>
          </a:p>
        </p:txBody>
      </p:sp>
      <p:sp>
        <p:nvSpPr>
          <p:cNvPr id="17" name="テキスト ボックス 16"/>
          <p:cNvSpPr txBox="1"/>
          <p:nvPr/>
        </p:nvSpPr>
        <p:spPr>
          <a:xfrm>
            <a:off x="8036004" y="4503008"/>
            <a:ext cx="1107996" cy="369332"/>
          </a:xfrm>
          <a:prstGeom prst="rect">
            <a:avLst/>
          </a:prstGeom>
          <a:noFill/>
        </p:spPr>
        <p:txBody>
          <a:bodyPr wrap="none" rtlCol="0">
            <a:spAutoFit/>
          </a:bodyPr>
          <a:lstStyle/>
          <a:p>
            <a:r>
              <a:rPr lang="ko-KR" altLang="en-US" dirty="0" smtClean="0"/>
              <a:t>천연가스</a:t>
            </a:r>
            <a:endParaRPr kumimoji="1" lang="ja-JP" altLang="en-US" dirty="0"/>
          </a:p>
        </p:txBody>
      </p:sp>
      <p:sp>
        <p:nvSpPr>
          <p:cNvPr id="18" name="テキスト ボックス 17"/>
          <p:cNvSpPr txBox="1"/>
          <p:nvPr/>
        </p:nvSpPr>
        <p:spPr>
          <a:xfrm>
            <a:off x="8006715" y="5232918"/>
            <a:ext cx="877163" cy="646331"/>
          </a:xfrm>
          <a:prstGeom prst="rect">
            <a:avLst/>
          </a:prstGeom>
          <a:noFill/>
        </p:spPr>
        <p:txBody>
          <a:bodyPr wrap="none" rtlCol="0">
            <a:spAutoFit/>
          </a:bodyPr>
          <a:lstStyle/>
          <a:p>
            <a:r>
              <a:rPr lang="ko-KR" altLang="en-US" dirty="0" smtClean="0"/>
              <a:t>코제네</a:t>
            </a:r>
            <a:endParaRPr lang="en-US" altLang="ko-KR" dirty="0" smtClean="0"/>
          </a:p>
          <a:p>
            <a:r>
              <a:rPr lang="en-US" altLang="ja-JP" dirty="0" smtClean="0"/>
              <a:t>(CGS)</a:t>
            </a:r>
            <a:endParaRPr kumimoji="1" lang="ja-JP" altLang="en-US" dirty="0"/>
          </a:p>
        </p:txBody>
      </p:sp>
      <p:sp>
        <p:nvSpPr>
          <p:cNvPr id="19" name="テキスト ボックス 18"/>
          <p:cNvSpPr txBox="1"/>
          <p:nvPr/>
        </p:nvSpPr>
        <p:spPr>
          <a:xfrm>
            <a:off x="8069757" y="5763798"/>
            <a:ext cx="646331" cy="369332"/>
          </a:xfrm>
          <a:prstGeom prst="rect">
            <a:avLst/>
          </a:prstGeom>
          <a:noFill/>
        </p:spPr>
        <p:txBody>
          <a:bodyPr wrap="none" rtlCol="0">
            <a:spAutoFit/>
          </a:bodyPr>
          <a:lstStyle/>
          <a:p>
            <a:r>
              <a:rPr lang="ko-KR" altLang="en-US" dirty="0" smtClean="0"/>
              <a:t>기타</a:t>
            </a:r>
            <a:endParaRPr kumimoji="1" lang="ja-JP" altLang="en-US" dirty="0"/>
          </a:p>
        </p:txBody>
      </p:sp>
      <p:sp>
        <p:nvSpPr>
          <p:cNvPr id="20" name="角丸四角形吹き出し 19"/>
          <p:cNvSpPr/>
          <p:nvPr/>
        </p:nvSpPr>
        <p:spPr>
          <a:xfrm>
            <a:off x="3275856" y="588016"/>
            <a:ext cx="1800200" cy="572447"/>
          </a:xfrm>
          <a:prstGeom prst="wedgeRoundRectCallout">
            <a:avLst>
              <a:gd name="adj1" fmla="val -65320"/>
              <a:gd name="adj2" fmla="val 5497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o-KR" altLang="en-US" dirty="0" smtClean="0"/>
              <a:t>발전부문 </a:t>
            </a:r>
            <a:r>
              <a:rPr lang="en-US" altLang="ko-KR" dirty="0" smtClean="0"/>
              <a:t>CO2</a:t>
            </a:r>
          </a:p>
          <a:p>
            <a:pPr algn="ctr"/>
            <a:r>
              <a:rPr kumimoji="1" lang="en-US" altLang="ja-JP" dirty="0" smtClean="0"/>
              <a:t>4.0</a:t>
            </a:r>
            <a:r>
              <a:rPr kumimoji="1" lang="ko-KR" altLang="en-US" dirty="0" smtClean="0"/>
              <a:t>억톤</a:t>
            </a:r>
            <a:endParaRPr kumimoji="1" lang="ja-JP" altLang="en-US" dirty="0"/>
          </a:p>
        </p:txBody>
      </p:sp>
      <p:sp>
        <p:nvSpPr>
          <p:cNvPr id="21" name="角丸四角形吹き出し 20"/>
          <p:cNvSpPr/>
          <p:nvPr/>
        </p:nvSpPr>
        <p:spPr>
          <a:xfrm>
            <a:off x="7092280" y="188641"/>
            <a:ext cx="1907015" cy="806948"/>
          </a:xfrm>
          <a:prstGeom prst="wedgeRoundRectCallout">
            <a:avLst>
              <a:gd name="adj1" fmla="val -34843"/>
              <a:gd name="adj2" fmla="val 9675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o-KR" altLang="en-US" dirty="0" smtClean="0"/>
              <a:t>발전부문 </a:t>
            </a:r>
            <a:r>
              <a:rPr lang="en-US" altLang="ko-KR" dirty="0" smtClean="0"/>
              <a:t>CO2</a:t>
            </a:r>
          </a:p>
          <a:p>
            <a:pPr algn="ctr"/>
            <a:r>
              <a:rPr lang="en-US" altLang="ko-KR" dirty="0" smtClean="0"/>
              <a:t>1.2</a:t>
            </a:r>
            <a:r>
              <a:rPr kumimoji="1" lang="ko-KR" altLang="en-US" dirty="0" smtClean="0"/>
              <a:t>억톤</a:t>
            </a:r>
            <a:r>
              <a:rPr kumimoji="1" lang="en-US" altLang="ko-KR" dirty="0" smtClean="0"/>
              <a:t>(2010</a:t>
            </a:r>
            <a:r>
              <a:rPr lang="ko-KR" altLang="en-US" dirty="0"/>
              <a:t>년</a:t>
            </a:r>
            <a:r>
              <a:rPr kumimoji="1" lang="ko-KR" altLang="en-US" dirty="0" smtClean="0"/>
              <a:t>대비</a:t>
            </a:r>
            <a:r>
              <a:rPr kumimoji="1" lang="en-US" altLang="ko-KR" dirty="0" smtClean="0"/>
              <a:t>70%</a:t>
            </a:r>
            <a:r>
              <a:rPr kumimoji="1" lang="ko-KR" altLang="en-US" dirty="0" smtClean="0"/>
              <a:t>삭감</a:t>
            </a:r>
            <a:r>
              <a:rPr kumimoji="1" lang="en-US" altLang="ko-KR" dirty="0" smtClean="0"/>
              <a:t>)</a:t>
            </a:r>
            <a:endParaRPr kumimoji="1" lang="ja-JP" altLang="en-US" dirty="0"/>
          </a:p>
        </p:txBody>
      </p:sp>
      <p:sp>
        <p:nvSpPr>
          <p:cNvPr id="22" name="テキスト ボックス 21"/>
          <p:cNvSpPr txBox="1"/>
          <p:nvPr/>
        </p:nvSpPr>
        <p:spPr>
          <a:xfrm>
            <a:off x="120812" y="6425165"/>
            <a:ext cx="3448380" cy="369332"/>
          </a:xfrm>
          <a:prstGeom prst="rect">
            <a:avLst/>
          </a:prstGeom>
          <a:noFill/>
        </p:spPr>
        <p:txBody>
          <a:bodyPr wrap="none" rtlCol="0">
            <a:spAutoFit/>
          </a:bodyPr>
          <a:lstStyle/>
          <a:p>
            <a:r>
              <a:rPr lang="ko-KR" altLang="en-US" dirty="0" smtClean="0"/>
              <a:t>출</a:t>
            </a:r>
            <a:r>
              <a:rPr kumimoji="1" lang="ko-KR" altLang="en-US" dirty="0" smtClean="0"/>
              <a:t>전</a:t>
            </a:r>
            <a:r>
              <a:rPr kumimoji="1" lang="en-US" altLang="ko-KR" dirty="0" smtClean="0"/>
              <a:t>; </a:t>
            </a:r>
            <a:r>
              <a:rPr kumimoji="1" lang="ko-KR" altLang="en-US" dirty="0" smtClean="0"/>
              <a:t>일본자연에너지재단</a:t>
            </a:r>
            <a:r>
              <a:rPr kumimoji="1" lang="en-US" altLang="ko-KR" dirty="0" smtClean="0"/>
              <a:t>(2015)</a:t>
            </a:r>
            <a:endParaRPr kumimoji="1" lang="ja-JP" altLang="en-US" dirty="0"/>
          </a:p>
        </p:txBody>
      </p:sp>
    </p:spTree>
    <p:extLst>
      <p:ext uri="{BB962C8B-B14F-4D97-AF65-F5344CB8AC3E}">
        <p14:creationId xmlns:p14="http://schemas.microsoft.com/office/powerpoint/2010/main" val="3954507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179499"/>
            <a:ext cx="6977396" cy="382075"/>
          </a:xfrm>
        </p:spPr>
        <p:txBody>
          <a:bodyPr>
            <a:noAutofit/>
          </a:bodyPr>
          <a:lstStyle/>
          <a:p>
            <a:pPr algn="l"/>
            <a:r>
              <a:rPr lang="ko-KR" altLang="en-US" sz="2800" dirty="0" smtClean="0"/>
              <a:t>도표</a:t>
            </a:r>
            <a:r>
              <a:rPr lang="en-US" altLang="ko-KR" sz="2800" dirty="0" smtClean="0"/>
              <a:t>6.4   </a:t>
            </a:r>
            <a:r>
              <a:rPr lang="en-US" altLang="ja-JP" sz="2800" dirty="0" smtClean="0"/>
              <a:t>   </a:t>
            </a:r>
            <a:r>
              <a:rPr lang="ko-KR" altLang="ja-JP" sz="2800" dirty="0" smtClean="0"/>
              <a:t>일본의 </a:t>
            </a:r>
            <a:r>
              <a:rPr lang="ko-KR" altLang="ja-JP" sz="2800" dirty="0"/>
              <a:t>전력시스템개혁 스케쥴</a:t>
            </a:r>
            <a:endParaRPr kumimoji="1" lang="ja-JP" altLang="en-US" sz="2800" dirty="0"/>
          </a:p>
        </p:txBody>
      </p:sp>
      <p:sp>
        <p:nvSpPr>
          <p:cNvPr id="8" name="タイトル 1"/>
          <p:cNvSpPr txBox="1">
            <a:spLocks/>
          </p:cNvSpPr>
          <p:nvPr/>
        </p:nvSpPr>
        <p:spPr>
          <a:xfrm>
            <a:off x="609600" y="764704"/>
            <a:ext cx="2054168" cy="936104"/>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ko-KR" altLang="en-US" sz="1000" dirty="0" smtClean="0">
                <a:latin typeface="AR丸ゴシック体M" panose="020B0609010101010101" pitchFamily="49" charset="-128"/>
                <a:ea typeface="AR丸ゴシック体M" panose="020B0609010101010101" pitchFamily="49" charset="-128"/>
              </a:rPr>
              <a:t>제</a:t>
            </a:r>
            <a:r>
              <a:rPr lang="en-US" altLang="ko-KR" sz="1000" dirty="0" smtClean="0">
                <a:latin typeface="AR丸ゴシック体M" panose="020B0609010101010101" pitchFamily="49" charset="-128"/>
                <a:ea typeface="AR丸ゴシック体M" panose="020B0609010101010101" pitchFamily="49" charset="-128"/>
              </a:rPr>
              <a:t>1</a:t>
            </a:r>
            <a:r>
              <a:rPr lang="ko-KR" altLang="en-US" sz="1000" dirty="0" smtClean="0">
                <a:latin typeface="AR丸ゴシック体M" panose="020B0609010101010101" pitchFamily="49" charset="-128"/>
                <a:ea typeface="AR丸ゴシック体M" panose="020B0609010101010101" pitchFamily="49" charset="-128"/>
              </a:rPr>
              <a:t>차 개정</a:t>
            </a:r>
            <a:r>
              <a:rPr lang="en-US" altLang="ja-JP" sz="1000" dirty="0" smtClean="0">
                <a:latin typeface="AR丸ゴシック体M" panose="020B0609010101010101" pitchFamily="49" charset="-128"/>
                <a:ea typeface="AR丸ゴシック体M" panose="020B0609010101010101" pitchFamily="49" charset="-128"/>
              </a:rPr>
              <a:t>(2013</a:t>
            </a:r>
            <a:r>
              <a:rPr lang="ko-KR" altLang="en-US" sz="1000" dirty="0" smtClean="0">
                <a:latin typeface="AR丸ゴシック体M" panose="020B0609010101010101" pitchFamily="49" charset="-128"/>
                <a:ea typeface="AR丸ゴシック体M" panose="020B0609010101010101" pitchFamily="49" charset="-128"/>
              </a:rPr>
              <a:t>년 임시국회에서 성립</a:t>
            </a:r>
            <a:r>
              <a:rPr lang="ja-JP" altLang="en-US" sz="1000" dirty="0" smtClean="0">
                <a:latin typeface="AR丸ゴシック体M" panose="020B0609010101010101" pitchFamily="49" charset="-128"/>
                <a:ea typeface="AR丸ゴシック体M" panose="020B0609010101010101" pitchFamily="49" charset="-128"/>
              </a:rPr>
              <a:t>）</a:t>
            </a:r>
            <a:endParaRPr lang="en-US" altLang="ja-JP" sz="1000" dirty="0" smtClean="0">
              <a:latin typeface="AR丸ゴシック体M" panose="020B0609010101010101" pitchFamily="49" charset="-128"/>
              <a:ea typeface="AR丸ゴシック体M" panose="020B0609010101010101" pitchFamily="49" charset="-128"/>
            </a:endParaRPr>
          </a:p>
          <a:p>
            <a:pPr marL="342900" indent="-342900" algn="l">
              <a:buFont typeface="+mj-ea"/>
              <a:buAutoNum type="circleNumDbPlain"/>
            </a:pPr>
            <a:r>
              <a:rPr lang="ko-KR" altLang="en-US" sz="1000" dirty="0" smtClean="0">
                <a:latin typeface="AR丸ゴシック体M" panose="020B0609010101010101" pitchFamily="49" charset="-128"/>
                <a:ea typeface="AR丸ゴシック体M" panose="020B0609010101010101" pitchFamily="49" charset="-128"/>
              </a:rPr>
              <a:t>광역적 운영추진기관설립</a:t>
            </a:r>
            <a:endParaRPr lang="en-US" altLang="ko-KR" sz="1000" dirty="0" smtClean="0">
              <a:latin typeface="AR丸ゴシック体M" panose="020B0609010101010101" pitchFamily="49" charset="-128"/>
              <a:ea typeface="AR丸ゴシック体M" panose="020B0609010101010101" pitchFamily="49" charset="-128"/>
            </a:endParaRPr>
          </a:p>
          <a:p>
            <a:pPr marL="342900" indent="-342900" algn="l">
              <a:buFont typeface="+mj-ea"/>
              <a:buAutoNum type="circleNumDbPlain"/>
            </a:pPr>
            <a:r>
              <a:rPr lang="ko-KR" altLang="en-US" sz="1000" dirty="0" smtClean="0">
                <a:latin typeface="AR丸ゴシック体M" panose="020B0609010101010101" pitchFamily="49" charset="-128"/>
                <a:ea typeface="AR丸ゴシック体M" panose="020B0609010101010101" pitchFamily="49" charset="-128"/>
              </a:rPr>
              <a:t>프로그램의 규정</a:t>
            </a:r>
            <a:endParaRPr lang="ja-JP" altLang="en-US" sz="1000" dirty="0">
              <a:latin typeface="AR丸ゴシック体M" panose="020B0609010101010101" pitchFamily="49" charset="-128"/>
              <a:ea typeface="AR丸ゴシック体M" panose="020B0609010101010101" pitchFamily="49" charset="-128"/>
            </a:endParaRPr>
          </a:p>
        </p:txBody>
      </p:sp>
      <p:cxnSp>
        <p:nvCxnSpPr>
          <p:cNvPr id="10" name="直線矢印コネクタ 9"/>
          <p:cNvCxnSpPr/>
          <p:nvPr/>
        </p:nvCxnSpPr>
        <p:spPr>
          <a:xfrm>
            <a:off x="611560" y="2456912"/>
            <a:ext cx="8100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円/楕円 11"/>
          <p:cNvSpPr/>
          <p:nvPr/>
        </p:nvSpPr>
        <p:spPr>
          <a:xfrm>
            <a:off x="1115616" y="2384904"/>
            <a:ext cx="180000" cy="18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円/楕円 12"/>
          <p:cNvSpPr/>
          <p:nvPr/>
        </p:nvSpPr>
        <p:spPr>
          <a:xfrm>
            <a:off x="1835696" y="2384904"/>
            <a:ext cx="180000" cy="18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 name="円/楕円 13"/>
          <p:cNvSpPr/>
          <p:nvPr/>
        </p:nvSpPr>
        <p:spPr>
          <a:xfrm>
            <a:off x="2519792" y="2384904"/>
            <a:ext cx="180000" cy="180000"/>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5" name="タイトル 1"/>
          <p:cNvSpPr txBox="1">
            <a:spLocks/>
          </p:cNvSpPr>
          <p:nvPr/>
        </p:nvSpPr>
        <p:spPr>
          <a:xfrm>
            <a:off x="3381928" y="764704"/>
            <a:ext cx="2342200" cy="936104"/>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ko-KR" altLang="en-US" sz="1000" dirty="0" smtClean="0">
                <a:latin typeface="AR丸ゴシック体M" panose="020B0609010101010101" pitchFamily="49" charset="-128"/>
                <a:ea typeface="AR丸ゴシック体M" panose="020B0609010101010101" pitchFamily="49" charset="-128"/>
              </a:rPr>
              <a:t>제</a:t>
            </a:r>
            <a:r>
              <a:rPr lang="en-US" altLang="ko-KR" sz="1000" dirty="0" smtClean="0">
                <a:latin typeface="AR丸ゴシック体M" panose="020B0609010101010101" pitchFamily="49" charset="-128"/>
                <a:ea typeface="AR丸ゴシック体M" panose="020B0609010101010101" pitchFamily="49" charset="-128"/>
              </a:rPr>
              <a:t>2</a:t>
            </a:r>
            <a:r>
              <a:rPr lang="ko-KR" altLang="en-US" sz="1000" dirty="0" smtClean="0">
                <a:latin typeface="AR丸ゴシック体M" panose="020B0609010101010101" pitchFamily="49" charset="-128"/>
                <a:ea typeface="AR丸ゴシック体M" panose="020B0609010101010101" pitchFamily="49" charset="-128"/>
              </a:rPr>
              <a:t>차 개정</a:t>
            </a:r>
            <a:r>
              <a:rPr lang="en-US" altLang="ja-JP" sz="1000" dirty="0" smtClean="0">
                <a:latin typeface="AR丸ゴシック体M" panose="020B0609010101010101" pitchFamily="49" charset="-128"/>
                <a:ea typeface="AR丸ゴシック体M" panose="020B0609010101010101" pitchFamily="49" charset="-128"/>
              </a:rPr>
              <a:t>(2014</a:t>
            </a:r>
            <a:r>
              <a:rPr lang="ko-KR" altLang="en-US" sz="1000" dirty="0" smtClean="0">
                <a:latin typeface="AR丸ゴシック体M" panose="020B0609010101010101" pitchFamily="49" charset="-128"/>
                <a:ea typeface="AR丸ゴシック体M" panose="020B0609010101010101" pitchFamily="49" charset="-128"/>
              </a:rPr>
              <a:t>년 통상국회</a:t>
            </a:r>
            <a:r>
              <a:rPr lang="ja-JP" altLang="en-US" sz="1000" dirty="0" smtClean="0">
                <a:latin typeface="AR丸ゴシック体M" panose="020B0609010101010101" pitchFamily="49" charset="-128"/>
                <a:ea typeface="AR丸ゴシック体M" panose="020B0609010101010101" pitchFamily="49" charset="-128"/>
              </a:rPr>
              <a:t>）</a:t>
            </a:r>
            <a:endParaRPr lang="en-US" altLang="ja-JP" sz="1000" dirty="0" smtClean="0">
              <a:latin typeface="AR丸ゴシック体M" panose="020B0609010101010101" pitchFamily="49" charset="-128"/>
              <a:ea typeface="AR丸ゴシック体M" panose="020B0609010101010101" pitchFamily="49" charset="-128"/>
            </a:endParaRPr>
          </a:p>
          <a:p>
            <a:pPr marL="342900" indent="-342900" algn="l">
              <a:buFont typeface="+mj-ea"/>
              <a:buAutoNum type="circleNumDbPlain"/>
            </a:pPr>
            <a:r>
              <a:rPr lang="ko-KR" altLang="en-US" sz="1000" dirty="0" smtClean="0">
                <a:latin typeface="AR丸ゴシック体M" panose="020B0609010101010101" pitchFamily="49" charset="-128"/>
                <a:ea typeface="AR丸ゴシック体M" panose="020B0609010101010101" pitchFamily="49" charset="-128"/>
              </a:rPr>
              <a:t>소매시장 전면 자유화 </a:t>
            </a:r>
            <a:endParaRPr lang="en-US" altLang="ko-KR" sz="1000" dirty="0" smtClean="0">
              <a:latin typeface="AR丸ゴシック体M" panose="020B0609010101010101" pitchFamily="49" charset="-128"/>
              <a:ea typeface="AR丸ゴシック体M" panose="020B0609010101010101" pitchFamily="49" charset="-128"/>
            </a:endParaRPr>
          </a:p>
          <a:p>
            <a:pPr marL="342900" indent="-342900" algn="l">
              <a:buFont typeface="+mj-ea"/>
              <a:buAutoNum type="circleNumDbPlain"/>
            </a:pPr>
            <a:r>
              <a:rPr lang="ko-KR" altLang="en-US" sz="1000" dirty="0" smtClean="0">
                <a:latin typeface="AR丸ゴシック体M" panose="020B0609010101010101" pitchFamily="49" charset="-128"/>
                <a:ea typeface="AR丸ゴシック体M" panose="020B0609010101010101" pitchFamily="49" charset="-128"/>
              </a:rPr>
              <a:t>일반 전기 사업제도의 검토에 따라 각종 관련제도 정비</a:t>
            </a:r>
            <a:endParaRPr lang="ja-JP" altLang="en-US" sz="1000" dirty="0">
              <a:latin typeface="AR丸ゴシック体M" panose="020B0609010101010101" pitchFamily="49" charset="-128"/>
              <a:ea typeface="AR丸ゴシック体M" panose="020B0609010101010101" pitchFamily="49" charset="-128"/>
            </a:endParaRPr>
          </a:p>
        </p:txBody>
      </p:sp>
      <p:sp>
        <p:nvSpPr>
          <p:cNvPr id="16" name="右矢印 15"/>
          <p:cNvSpPr/>
          <p:nvPr/>
        </p:nvSpPr>
        <p:spPr>
          <a:xfrm>
            <a:off x="2657488" y="980728"/>
            <a:ext cx="720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タイトル 1"/>
          <p:cNvSpPr txBox="1">
            <a:spLocks/>
          </p:cNvSpPr>
          <p:nvPr/>
        </p:nvSpPr>
        <p:spPr>
          <a:xfrm>
            <a:off x="6478272" y="764704"/>
            <a:ext cx="2233288" cy="936104"/>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ko-KR" altLang="en-US" sz="1000" dirty="0" smtClean="0">
                <a:latin typeface="AR丸ゴシック体M" panose="020B0609010101010101" pitchFamily="49" charset="-128"/>
                <a:ea typeface="AR丸ゴシック体M" panose="020B0609010101010101" pitchFamily="49" charset="-128"/>
              </a:rPr>
              <a:t>제</a:t>
            </a:r>
            <a:r>
              <a:rPr lang="en-US" altLang="ko-KR" sz="1000" dirty="0" smtClean="0">
                <a:latin typeface="AR丸ゴシック体M" panose="020B0609010101010101" pitchFamily="49" charset="-128"/>
                <a:ea typeface="AR丸ゴシック体M" panose="020B0609010101010101" pitchFamily="49" charset="-128"/>
              </a:rPr>
              <a:t>3</a:t>
            </a:r>
            <a:r>
              <a:rPr lang="ko-KR" altLang="en-US" sz="1000" dirty="0" smtClean="0">
                <a:latin typeface="AR丸ゴシック体M" panose="020B0609010101010101" pitchFamily="49" charset="-128"/>
                <a:ea typeface="AR丸ゴシック体M" panose="020B0609010101010101" pitchFamily="49" charset="-128"/>
              </a:rPr>
              <a:t>차 개정</a:t>
            </a:r>
            <a:r>
              <a:rPr lang="en-US" altLang="ja-JP" sz="1000" dirty="0" smtClean="0">
                <a:latin typeface="AR丸ゴシック体M" panose="020B0609010101010101" pitchFamily="49" charset="-128"/>
                <a:ea typeface="AR丸ゴシック体M" panose="020B0609010101010101" pitchFamily="49" charset="-128"/>
              </a:rPr>
              <a:t>(2015</a:t>
            </a:r>
            <a:r>
              <a:rPr lang="ko-KR" altLang="en-US" sz="1000" dirty="0" smtClean="0">
                <a:latin typeface="AR丸ゴシック体M" panose="020B0609010101010101" pitchFamily="49" charset="-128"/>
                <a:ea typeface="AR丸ゴシック体M" panose="020B0609010101010101" pitchFamily="49" charset="-128"/>
              </a:rPr>
              <a:t>년 통상국회</a:t>
            </a:r>
            <a:r>
              <a:rPr lang="ja-JP" altLang="en-US" sz="1000" dirty="0" smtClean="0">
                <a:latin typeface="AR丸ゴシック体M" panose="020B0609010101010101" pitchFamily="49" charset="-128"/>
                <a:ea typeface="AR丸ゴシック体M" panose="020B0609010101010101" pitchFamily="49" charset="-128"/>
              </a:rPr>
              <a:t>）</a:t>
            </a:r>
            <a:endParaRPr lang="en-US" altLang="ja-JP" sz="1000" dirty="0" smtClean="0">
              <a:latin typeface="AR丸ゴシック体M" panose="020B0609010101010101" pitchFamily="49" charset="-128"/>
              <a:ea typeface="AR丸ゴシック体M" panose="020B0609010101010101" pitchFamily="49" charset="-128"/>
            </a:endParaRPr>
          </a:p>
          <a:p>
            <a:pPr marL="342900" indent="-342900" algn="l">
              <a:buFont typeface="+mj-ea"/>
              <a:buAutoNum type="circleNumDbPlain"/>
            </a:pPr>
            <a:r>
              <a:rPr lang="ko-KR" altLang="en-US" sz="1000" dirty="0" smtClean="0">
                <a:latin typeface="AR丸ゴシック体M" panose="020B0609010101010101" pitchFamily="49" charset="-128"/>
                <a:ea typeface="AR丸ゴシック体M" panose="020B0609010101010101" pitchFamily="49" charset="-128"/>
              </a:rPr>
              <a:t>송배전 부문의 법적분리</a:t>
            </a:r>
            <a:endParaRPr lang="en-US" altLang="ja-JP" sz="1000" dirty="0" smtClean="0">
              <a:latin typeface="AR丸ゴシック体M" panose="020B0609010101010101" pitchFamily="49" charset="-128"/>
              <a:ea typeface="AR丸ゴシック体M" panose="020B0609010101010101" pitchFamily="49" charset="-128"/>
            </a:endParaRPr>
          </a:p>
          <a:p>
            <a:pPr marL="342900" indent="-342900" algn="l">
              <a:buFont typeface="+mj-ea"/>
              <a:buAutoNum type="circleNumDbPlain"/>
            </a:pPr>
            <a:r>
              <a:rPr lang="ko-KR" altLang="en-US" sz="1000" dirty="0" smtClean="0">
                <a:latin typeface="AR丸ゴシック体M" panose="020B0609010101010101" pitchFamily="49" charset="-128"/>
                <a:ea typeface="AR丸ゴシック体M" panose="020B0609010101010101" pitchFamily="49" charset="-128"/>
              </a:rPr>
              <a:t>법적분리에 필요한 각종 규칙의 제정</a:t>
            </a:r>
            <a:endParaRPr lang="en-US" altLang="ja-JP" sz="1000" dirty="0" smtClean="0">
              <a:latin typeface="AR丸ゴシック体M" panose="020B0609010101010101" pitchFamily="49" charset="-128"/>
              <a:ea typeface="AR丸ゴシック体M" panose="020B0609010101010101" pitchFamily="49" charset="-128"/>
            </a:endParaRPr>
          </a:p>
        </p:txBody>
      </p:sp>
      <p:sp>
        <p:nvSpPr>
          <p:cNvPr id="18" name="右矢印 17"/>
          <p:cNvSpPr/>
          <p:nvPr/>
        </p:nvSpPr>
        <p:spPr>
          <a:xfrm>
            <a:off x="5724128" y="980728"/>
            <a:ext cx="756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20" name="直線矢印コネクタ 19"/>
          <p:cNvCxnSpPr>
            <a:endCxn id="12" idx="0"/>
          </p:cNvCxnSpPr>
          <p:nvPr/>
        </p:nvCxnSpPr>
        <p:spPr>
          <a:xfrm flipH="1">
            <a:off x="1205616" y="1700808"/>
            <a:ext cx="90000" cy="68409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 name="直線矢印コネクタ 24"/>
          <p:cNvCxnSpPr>
            <a:stCxn id="15" idx="2"/>
            <a:endCxn id="13" idx="7"/>
          </p:cNvCxnSpPr>
          <p:nvPr/>
        </p:nvCxnSpPr>
        <p:spPr>
          <a:xfrm flipH="1">
            <a:off x="1989336" y="1700808"/>
            <a:ext cx="2563692" cy="710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a:endCxn id="14" idx="7"/>
          </p:cNvCxnSpPr>
          <p:nvPr/>
        </p:nvCxnSpPr>
        <p:spPr>
          <a:xfrm flipH="1">
            <a:off x="2673432" y="1736792"/>
            <a:ext cx="4921484" cy="67447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2" name="直線コネクタ 31"/>
          <p:cNvCxnSpPr/>
          <p:nvPr/>
        </p:nvCxnSpPr>
        <p:spPr>
          <a:xfrm>
            <a:off x="3635896" y="2492896"/>
            <a:ext cx="0" cy="3960440"/>
          </a:xfrm>
          <a:prstGeom prst="line">
            <a:avLst/>
          </a:prstGeom>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a:off x="5148064" y="2492896"/>
            <a:ext cx="0" cy="3960440"/>
          </a:xfrm>
          <a:prstGeom prst="line">
            <a:avLst/>
          </a:prstGeom>
        </p:spPr>
        <p:style>
          <a:lnRef idx="1">
            <a:schemeClr val="dk1"/>
          </a:lnRef>
          <a:fillRef idx="0">
            <a:schemeClr val="dk1"/>
          </a:fillRef>
          <a:effectRef idx="0">
            <a:schemeClr val="dk1"/>
          </a:effectRef>
          <a:fontRef idx="minor">
            <a:schemeClr val="tx1"/>
          </a:fontRef>
        </p:style>
      </p:cxnSp>
      <p:cxnSp>
        <p:nvCxnSpPr>
          <p:cNvPr id="36" name="直線コネクタ 35"/>
          <p:cNvCxnSpPr/>
          <p:nvPr/>
        </p:nvCxnSpPr>
        <p:spPr>
          <a:xfrm>
            <a:off x="7092280" y="2492896"/>
            <a:ext cx="9486" cy="3960440"/>
          </a:xfrm>
          <a:prstGeom prst="line">
            <a:avLst/>
          </a:prstGeom>
        </p:spPr>
        <p:style>
          <a:lnRef idx="1">
            <a:schemeClr val="dk1"/>
          </a:lnRef>
          <a:fillRef idx="0">
            <a:schemeClr val="dk1"/>
          </a:fillRef>
          <a:effectRef idx="0">
            <a:schemeClr val="dk1"/>
          </a:effectRef>
          <a:fontRef idx="minor">
            <a:schemeClr val="tx1"/>
          </a:fontRef>
        </p:style>
      </p:cxnSp>
      <p:sp>
        <p:nvSpPr>
          <p:cNvPr id="38" name="タイトル 1"/>
          <p:cNvSpPr txBox="1">
            <a:spLocks/>
          </p:cNvSpPr>
          <p:nvPr/>
        </p:nvSpPr>
        <p:spPr>
          <a:xfrm>
            <a:off x="4355976" y="2636912"/>
            <a:ext cx="1531140" cy="5760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900" dirty="0" smtClean="0">
                <a:latin typeface="AR丸ゴシック体M" panose="020B0609010101010101" pitchFamily="49" charset="-128"/>
                <a:ea typeface="AR丸ゴシック体M" panose="020B0609010101010101" pitchFamily="49" charset="-128"/>
              </a:rPr>
              <a:t>[</a:t>
            </a:r>
            <a:r>
              <a:rPr lang="ko-KR" altLang="en-US" sz="900" dirty="0" smtClean="0">
                <a:latin typeface="AR丸ゴシック体M" panose="020B0609010101010101" pitchFamily="49" charset="-128"/>
                <a:ea typeface="AR丸ゴシック体M" panose="020B0609010101010101" pitchFamily="49" charset="-128"/>
              </a:rPr>
              <a:t>제</a:t>
            </a:r>
            <a:r>
              <a:rPr lang="en-US" altLang="ko-KR" sz="900" dirty="0" smtClean="0">
                <a:latin typeface="AR丸ゴシック体M" panose="020B0609010101010101" pitchFamily="49" charset="-128"/>
                <a:ea typeface="AR丸ゴシック体M" panose="020B0609010101010101" pitchFamily="49" charset="-128"/>
              </a:rPr>
              <a:t>2</a:t>
            </a:r>
            <a:r>
              <a:rPr lang="ko-KR" altLang="en-US" sz="900" dirty="0" smtClean="0">
                <a:latin typeface="AR丸ゴシック体M" panose="020B0609010101010101" pitchFamily="49" charset="-128"/>
                <a:ea typeface="AR丸ゴシック体M" panose="020B0609010101010101" pitchFamily="49" charset="-128"/>
              </a:rPr>
              <a:t>단계</a:t>
            </a:r>
            <a:r>
              <a:rPr lang="en-US" altLang="ja-JP" sz="900" dirty="0" smtClean="0">
                <a:latin typeface="AR丸ゴシック体M" panose="020B0609010101010101" pitchFamily="49" charset="-128"/>
                <a:ea typeface="AR丸ゴシック体M" panose="020B0609010101010101" pitchFamily="49" charset="-128"/>
              </a:rPr>
              <a:t>]</a:t>
            </a:r>
          </a:p>
          <a:p>
            <a:r>
              <a:rPr lang="en-US" altLang="ja-JP" sz="900" dirty="0" smtClean="0">
                <a:latin typeface="AR丸ゴシック体M" panose="020B0609010101010101" pitchFamily="49" charset="-128"/>
                <a:ea typeface="AR丸ゴシック体M" panose="020B0609010101010101" pitchFamily="49" charset="-128"/>
              </a:rPr>
              <a:t>(</a:t>
            </a:r>
            <a:r>
              <a:rPr lang="ko-KR" altLang="en-US" sz="900" dirty="0" smtClean="0">
                <a:latin typeface="AR丸ゴシック体M" panose="020B0609010101010101" pitchFamily="49" charset="-128"/>
                <a:ea typeface="AR丸ゴシック体M" panose="020B0609010101010101" pitchFamily="49" charset="-128"/>
              </a:rPr>
              <a:t>소매시장의 자유화</a:t>
            </a:r>
            <a:r>
              <a:rPr lang="en-US" altLang="ja-JP" sz="900" dirty="0" smtClean="0">
                <a:latin typeface="AR丸ゴシック体M" panose="020B0609010101010101" pitchFamily="49" charset="-128"/>
                <a:ea typeface="AR丸ゴシック体M" panose="020B0609010101010101" pitchFamily="49" charset="-128"/>
              </a:rPr>
              <a:t>)</a:t>
            </a:r>
          </a:p>
          <a:p>
            <a:r>
              <a:rPr lang="en-US" altLang="ja-JP" sz="900" dirty="0" smtClean="0">
                <a:latin typeface="AR丸ゴシック体M" panose="020B0609010101010101" pitchFamily="49" charset="-128"/>
                <a:ea typeface="AR丸ゴシック体M" panose="020B0609010101010101" pitchFamily="49" charset="-128"/>
              </a:rPr>
              <a:t>2016</a:t>
            </a:r>
            <a:r>
              <a:rPr lang="ko-KR" altLang="en-US" sz="900" dirty="0" smtClean="0">
                <a:latin typeface="AR丸ゴシック体M" panose="020B0609010101010101" pitchFamily="49" charset="-128"/>
                <a:ea typeface="AR丸ゴシック体M" panose="020B0609010101010101" pitchFamily="49" charset="-128"/>
              </a:rPr>
              <a:t>년 목표</a:t>
            </a:r>
            <a:endParaRPr lang="ja-JP" altLang="en-US" sz="900" dirty="0">
              <a:latin typeface="AR丸ゴシック体M" panose="020B0609010101010101" pitchFamily="49" charset="-128"/>
              <a:ea typeface="AR丸ゴシック体M" panose="020B0609010101010101" pitchFamily="49" charset="-128"/>
            </a:endParaRPr>
          </a:p>
        </p:txBody>
      </p:sp>
      <p:sp>
        <p:nvSpPr>
          <p:cNvPr id="40" name="タイトル 1"/>
          <p:cNvSpPr txBox="1">
            <a:spLocks/>
          </p:cNvSpPr>
          <p:nvPr/>
        </p:nvSpPr>
        <p:spPr>
          <a:xfrm>
            <a:off x="2699792" y="2636912"/>
            <a:ext cx="1728192" cy="5760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900" dirty="0" smtClean="0">
                <a:latin typeface="AR丸ゴシック体M" panose="020B0609010101010101" pitchFamily="49" charset="-128"/>
                <a:ea typeface="AR丸ゴシック体M" panose="020B0609010101010101" pitchFamily="49" charset="-128"/>
              </a:rPr>
              <a:t>[</a:t>
            </a:r>
            <a:r>
              <a:rPr lang="ko-KR" altLang="en-US" sz="900" dirty="0" smtClean="0">
                <a:latin typeface="AR丸ゴシック体M" panose="020B0609010101010101" pitchFamily="49" charset="-128"/>
                <a:ea typeface="AR丸ゴシック体M" panose="020B0609010101010101" pitchFamily="49" charset="-128"/>
              </a:rPr>
              <a:t>제</a:t>
            </a:r>
            <a:r>
              <a:rPr lang="en-US" altLang="ko-KR" sz="900" dirty="0" smtClean="0">
                <a:latin typeface="AR丸ゴシック体M" panose="020B0609010101010101" pitchFamily="49" charset="-128"/>
                <a:ea typeface="AR丸ゴシック体M" panose="020B0609010101010101" pitchFamily="49" charset="-128"/>
              </a:rPr>
              <a:t>1</a:t>
            </a:r>
            <a:r>
              <a:rPr lang="ko-KR" altLang="en-US" sz="900" dirty="0" smtClean="0">
                <a:latin typeface="AR丸ゴシック体M" panose="020B0609010101010101" pitchFamily="49" charset="-128"/>
                <a:ea typeface="AR丸ゴシック体M" panose="020B0609010101010101" pitchFamily="49" charset="-128"/>
              </a:rPr>
              <a:t>단계</a:t>
            </a:r>
            <a:r>
              <a:rPr lang="en-US" altLang="ja-JP" sz="900" dirty="0" smtClean="0">
                <a:latin typeface="AR丸ゴシック体M" panose="020B0609010101010101" pitchFamily="49" charset="-128"/>
                <a:ea typeface="AR丸ゴシック体M" panose="020B0609010101010101" pitchFamily="49" charset="-128"/>
              </a:rPr>
              <a:t>]</a:t>
            </a:r>
          </a:p>
          <a:p>
            <a:r>
              <a:rPr lang="en-US" altLang="ja-JP" sz="900" dirty="0" smtClean="0">
                <a:latin typeface="AR丸ゴシック体M" panose="020B0609010101010101" pitchFamily="49" charset="-128"/>
                <a:ea typeface="AR丸ゴシック体M" panose="020B0609010101010101" pitchFamily="49" charset="-128"/>
              </a:rPr>
              <a:t>(</a:t>
            </a:r>
            <a:r>
              <a:rPr lang="ko-KR" altLang="en-US" sz="900" dirty="0" smtClean="0">
                <a:latin typeface="AR丸ゴシック体M" panose="020B0609010101010101" pitchFamily="49" charset="-128"/>
                <a:ea typeface="AR丸ゴシック体M" panose="020B0609010101010101" pitchFamily="49" charset="-128"/>
              </a:rPr>
              <a:t>광역적 운영추진 기관설립</a:t>
            </a:r>
            <a:r>
              <a:rPr lang="en-US" altLang="ja-JP" sz="900" dirty="0" smtClean="0">
                <a:latin typeface="AR丸ゴシック体M" panose="020B0609010101010101" pitchFamily="49" charset="-128"/>
                <a:ea typeface="AR丸ゴシック体M" panose="020B0609010101010101" pitchFamily="49" charset="-128"/>
              </a:rPr>
              <a:t>)</a:t>
            </a:r>
          </a:p>
          <a:p>
            <a:r>
              <a:rPr lang="en-US" altLang="ja-JP" sz="900" dirty="0" smtClean="0">
                <a:latin typeface="AR丸ゴシック体M" panose="020B0609010101010101" pitchFamily="49" charset="-128"/>
                <a:ea typeface="AR丸ゴシック体M" panose="020B0609010101010101" pitchFamily="49" charset="-128"/>
              </a:rPr>
              <a:t>2015</a:t>
            </a:r>
            <a:r>
              <a:rPr lang="ko-KR" altLang="en-US" sz="900" dirty="0" smtClean="0">
                <a:latin typeface="AR丸ゴシック体M" panose="020B0609010101010101" pitchFamily="49" charset="-128"/>
                <a:ea typeface="AR丸ゴシック体M" panose="020B0609010101010101" pitchFamily="49" charset="-128"/>
              </a:rPr>
              <a:t>년 목표</a:t>
            </a:r>
            <a:endParaRPr lang="ja-JP" altLang="en-US" sz="900" dirty="0">
              <a:latin typeface="AR丸ゴシック体M" panose="020B0609010101010101" pitchFamily="49" charset="-128"/>
              <a:ea typeface="AR丸ゴシック体M" panose="020B0609010101010101" pitchFamily="49" charset="-128"/>
            </a:endParaRPr>
          </a:p>
        </p:txBody>
      </p:sp>
      <p:sp>
        <p:nvSpPr>
          <p:cNvPr id="41" name="タイトル 1"/>
          <p:cNvSpPr txBox="1">
            <a:spLocks/>
          </p:cNvSpPr>
          <p:nvPr/>
        </p:nvSpPr>
        <p:spPr>
          <a:xfrm>
            <a:off x="5966690" y="2636912"/>
            <a:ext cx="2179212" cy="5760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900" dirty="0" smtClean="0">
                <a:latin typeface="AR丸ゴシック体M" panose="020B0609010101010101" pitchFamily="49" charset="-128"/>
                <a:ea typeface="AR丸ゴシック体M" panose="020B0609010101010101" pitchFamily="49" charset="-128"/>
              </a:rPr>
              <a:t>[</a:t>
            </a:r>
            <a:r>
              <a:rPr lang="ko-KR" altLang="en-US" sz="900" dirty="0" smtClean="0">
                <a:latin typeface="AR丸ゴシック体M" panose="020B0609010101010101" pitchFamily="49" charset="-128"/>
                <a:ea typeface="AR丸ゴシック体M" panose="020B0609010101010101" pitchFamily="49" charset="-128"/>
              </a:rPr>
              <a:t>제</a:t>
            </a:r>
            <a:r>
              <a:rPr lang="en-US" altLang="ko-KR" sz="900" dirty="0" smtClean="0">
                <a:latin typeface="AR丸ゴシック体M" panose="020B0609010101010101" pitchFamily="49" charset="-128"/>
                <a:ea typeface="AR丸ゴシック体M" panose="020B0609010101010101" pitchFamily="49" charset="-128"/>
              </a:rPr>
              <a:t>3</a:t>
            </a:r>
            <a:r>
              <a:rPr lang="ko-KR" altLang="en-US" sz="900" dirty="0" smtClean="0">
                <a:latin typeface="AR丸ゴシック体M" panose="020B0609010101010101" pitchFamily="49" charset="-128"/>
                <a:ea typeface="AR丸ゴシック体M" panose="020B0609010101010101" pitchFamily="49" charset="-128"/>
              </a:rPr>
              <a:t>단계</a:t>
            </a:r>
            <a:r>
              <a:rPr lang="en-US" altLang="ja-JP" sz="900" dirty="0" smtClean="0">
                <a:latin typeface="AR丸ゴシック体M" panose="020B0609010101010101" pitchFamily="49" charset="-128"/>
                <a:ea typeface="AR丸ゴシック体M" panose="020B0609010101010101" pitchFamily="49" charset="-128"/>
              </a:rPr>
              <a:t>]</a:t>
            </a:r>
          </a:p>
          <a:p>
            <a:r>
              <a:rPr lang="en-US" altLang="ja-JP" sz="900" dirty="0" smtClean="0">
                <a:latin typeface="AR丸ゴシック体M" panose="020B0609010101010101" pitchFamily="49" charset="-128"/>
                <a:ea typeface="AR丸ゴシック体M" panose="020B0609010101010101" pitchFamily="49" charset="-128"/>
              </a:rPr>
              <a:t>(</a:t>
            </a:r>
            <a:r>
              <a:rPr lang="ko-KR" altLang="en-US" sz="900" dirty="0" smtClean="0">
                <a:latin typeface="AR丸ゴシック体M" panose="020B0609010101010101" pitchFamily="49" charset="-128"/>
                <a:ea typeface="AR丸ゴシック体M" panose="020B0609010101010101" pitchFamily="49" charset="-128"/>
              </a:rPr>
              <a:t>송배전의 중립화와 요금규제의 확장</a:t>
            </a:r>
            <a:r>
              <a:rPr lang="en-US" altLang="ko-KR" sz="900" dirty="0" smtClean="0">
                <a:latin typeface="AR丸ゴシック体M" panose="020B0609010101010101" pitchFamily="49" charset="-128"/>
                <a:ea typeface="AR丸ゴシック体M" panose="020B0609010101010101" pitchFamily="49" charset="-128"/>
              </a:rPr>
              <a:t>)</a:t>
            </a:r>
            <a:endParaRPr lang="en-US" altLang="ja-JP" sz="900" dirty="0" smtClean="0">
              <a:latin typeface="AR丸ゴシック体M" panose="020B0609010101010101" pitchFamily="49" charset="-128"/>
              <a:ea typeface="AR丸ゴシック体M" panose="020B0609010101010101" pitchFamily="49" charset="-128"/>
            </a:endParaRPr>
          </a:p>
          <a:p>
            <a:r>
              <a:rPr lang="en-US" altLang="ja-JP" sz="900" dirty="0" smtClean="0">
                <a:latin typeface="AR丸ゴシック体M" panose="020B0609010101010101" pitchFamily="49" charset="-128"/>
                <a:ea typeface="AR丸ゴシック体M" panose="020B0609010101010101" pitchFamily="49" charset="-128"/>
              </a:rPr>
              <a:t>2018</a:t>
            </a:r>
            <a:r>
              <a:rPr lang="ja-JP" altLang="en-US" sz="900" dirty="0" smtClean="0">
                <a:latin typeface="AR丸ゴシック体M" panose="020B0609010101010101" pitchFamily="49" charset="-128"/>
                <a:ea typeface="AR丸ゴシック体M" panose="020B0609010101010101" pitchFamily="49" charset="-128"/>
              </a:rPr>
              <a:t>～</a:t>
            </a:r>
            <a:r>
              <a:rPr lang="en-US" altLang="ja-JP" sz="900" dirty="0" smtClean="0">
                <a:latin typeface="AR丸ゴシック体M" panose="020B0609010101010101" pitchFamily="49" charset="-128"/>
                <a:ea typeface="AR丸ゴシック体M" panose="020B0609010101010101" pitchFamily="49" charset="-128"/>
              </a:rPr>
              <a:t>2020</a:t>
            </a:r>
            <a:r>
              <a:rPr lang="ko-KR" altLang="en-US" sz="900" dirty="0" smtClean="0">
                <a:latin typeface="AR丸ゴシック体M" panose="020B0609010101010101" pitchFamily="49" charset="-128"/>
                <a:ea typeface="AR丸ゴシック体M" panose="020B0609010101010101" pitchFamily="49" charset="-128"/>
              </a:rPr>
              <a:t>년 목표</a:t>
            </a:r>
            <a:endParaRPr lang="ja-JP" altLang="en-US" sz="900" dirty="0">
              <a:latin typeface="AR丸ゴシック体M" panose="020B0609010101010101" pitchFamily="49" charset="-128"/>
              <a:ea typeface="AR丸ゴシック体M" panose="020B0609010101010101" pitchFamily="49" charset="-128"/>
            </a:endParaRPr>
          </a:p>
        </p:txBody>
      </p:sp>
      <p:sp>
        <p:nvSpPr>
          <p:cNvPr id="42" name="タイトル 1"/>
          <p:cNvSpPr txBox="1">
            <a:spLocks/>
          </p:cNvSpPr>
          <p:nvPr/>
        </p:nvSpPr>
        <p:spPr>
          <a:xfrm>
            <a:off x="683568" y="2636912"/>
            <a:ext cx="1728192" cy="288032"/>
          </a:xfrm>
          <a:prstGeom prst="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ko-KR" altLang="en-US" sz="1050" dirty="0" smtClean="0">
                <a:latin typeface="AR丸ゴシック体M" panose="020B0609010101010101" pitchFamily="49" charset="-128"/>
                <a:ea typeface="AR丸ゴシック体M" panose="020B0609010101010101" pitchFamily="49" charset="-128"/>
              </a:rPr>
              <a:t>개혁실시의 공정</a:t>
            </a:r>
            <a:endParaRPr lang="ja-JP" altLang="en-US" sz="1050" dirty="0">
              <a:latin typeface="AR丸ゴシック体M" panose="020B0609010101010101" pitchFamily="49" charset="-128"/>
              <a:ea typeface="AR丸ゴシック体M" panose="020B0609010101010101" pitchFamily="49" charset="-128"/>
            </a:endParaRPr>
          </a:p>
        </p:txBody>
      </p:sp>
      <p:sp>
        <p:nvSpPr>
          <p:cNvPr id="43" name="タイトル 1"/>
          <p:cNvSpPr txBox="1">
            <a:spLocks/>
          </p:cNvSpPr>
          <p:nvPr/>
        </p:nvSpPr>
        <p:spPr>
          <a:xfrm>
            <a:off x="683568" y="2996952"/>
            <a:ext cx="1531140" cy="21602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900" dirty="0" smtClean="0">
                <a:latin typeface="AR丸ゴシック体M" panose="020B0609010101010101" pitchFamily="49" charset="-128"/>
                <a:ea typeface="AR丸ゴシック体M" panose="020B0609010101010101" pitchFamily="49" charset="-128"/>
              </a:rPr>
              <a:t>2013</a:t>
            </a:r>
            <a:r>
              <a:rPr lang="ko-KR" altLang="en-US" sz="900" dirty="0">
                <a:latin typeface="AR丸ゴシック体M" panose="020B0609010101010101" pitchFamily="49" charset="-128"/>
                <a:ea typeface="AR丸ゴシック体M" panose="020B0609010101010101" pitchFamily="49" charset="-128"/>
              </a:rPr>
              <a:t>년</a:t>
            </a:r>
            <a:r>
              <a:rPr lang="en-US" altLang="ja-JP" sz="900" dirty="0" smtClean="0">
                <a:latin typeface="AR丸ゴシック体M" panose="020B0609010101010101" pitchFamily="49" charset="-128"/>
                <a:ea typeface="AR丸ゴシック体M" panose="020B0609010101010101" pitchFamily="49" charset="-128"/>
              </a:rPr>
              <a:t>4</a:t>
            </a:r>
            <a:r>
              <a:rPr lang="ko-KR" altLang="en-US" sz="900" dirty="0">
                <a:latin typeface="AR丸ゴシック体M" panose="020B0609010101010101" pitchFamily="49" charset="-128"/>
                <a:ea typeface="AR丸ゴシック体M" panose="020B0609010101010101" pitchFamily="49" charset="-128"/>
              </a:rPr>
              <a:t>월</a:t>
            </a:r>
            <a:r>
              <a:rPr lang="en-US" altLang="ja-JP" sz="900" dirty="0" smtClean="0">
                <a:latin typeface="AR丸ゴシック体M" panose="020B0609010101010101" pitchFamily="49" charset="-128"/>
                <a:ea typeface="AR丸ゴシック体M" panose="020B0609010101010101" pitchFamily="49" charset="-128"/>
              </a:rPr>
              <a:t>2</a:t>
            </a:r>
            <a:r>
              <a:rPr lang="ko-KR" altLang="en-US" sz="900" dirty="0">
                <a:latin typeface="AR丸ゴシック体M" panose="020B0609010101010101" pitchFamily="49" charset="-128"/>
                <a:ea typeface="AR丸ゴシック体M" panose="020B0609010101010101" pitchFamily="49" charset="-128"/>
              </a:rPr>
              <a:t>일</a:t>
            </a:r>
            <a:endParaRPr lang="en-US" altLang="ja-JP" sz="900" dirty="0" smtClean="0">
              <a:latin typeface="AR丸ゴシック体M" panose="020B0609010101010101" pitchFamily="49" charset="-128"/>
              <a:ea typeface="AR丸ゴシック体M" panose="020B0609010101010101" pitchFamily="49" charset="-128"/>
            </a:endParaRPr>
          </a:p>
          <a:p>
            <a:r>
              <a:rPr lang="ko-KR" altLang="en-US" sz="900" dirty="0" smtClean="0">
                <a:latin typeface="AR丸ゴシック体M" panose="020B0609010101010101" pitchFamily="49" charset="-128"/>
                <a:ea typeface="AR丸ゴシック体M" panose="020B0609010101010101" pitchFamily="49" charset="-128"/>
              </a:rPr>
              <a:t>각의 결정</a:t>
            </a:r>
            <a:endParaRPr lang="en-US" altLang="ja-JP" sz="900" dirty="0" smtClean="0">
              <a:latin typeface="AR丸ゴシック体M" panose="020B0609010101010101" pitchFamily="49" charset="-128"/>
              <a:ea typeface="AR丸ゴシック体M" panose="020B0609010101010101" pitchFamily="49" charset="-128"/>
            </a:endParaRPr>
          </a:p>
        </p:txBody>
      </p:sp>
      <p:sp>
        <p:nvSpPr>
          <p:cNvPr id="44" name="タイトル 1"/>
          <p:cNvSpPr txBox="1">
            <a:spLocks/>
          </p:cNvSpPr>
          <p:nvPr/>
        </p:nvSpPr>
        <p:spPr>
          <a:xfrm>
            <a:off x="683568" y="3284984"/>
            <a:ext cx="8027992" cy="1008112"/>
          </a:xfrm>
          <a:prstGeom prst="rect">
            <a:avLst/>
          </a:prstGeom>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1050" dirty="0">
              <a:latin typeface="AR丸ゴシック体M" panose="020B0609010101010101" pitchFamily="49" charset="-128"/>
              <a:ea typeface="AR丸ゴシック体M" panose="020B0609010101010101" pitchFamily="49" charset="-128"/>
            </a:endParaRPr>
          </a:p>
        </p:txBody>
      </p:sp>
      <p:sp>
        <p:nvSpPr>
          <p:cNvPr id="45" name="タイトル 1"/>
          <p:cNvSpPr txBox="1">
            <a:spLocks/>
          </p:cNvSpPr>
          <p:nvPr/>
        </p:nvSpPr>
        <p:spPr>
          <a:xfrm>
            <a:off x="719552" y="3356992"/>
            <a:ext cx="288032" cy="86409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eaVert"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ko-KR" altLang="en-US" sz="900" dirty="0" smtClean="0">
                <a:latin typeface="AR丸ゴシック体M" panose="020B0609010101010101" pitchFamily="49" charset="-128"/>
                <a:ea typeface="AR丸ゴシック体M" panose="020B0609010101010101" pitchFamily="49" charset="-128"/>
              </a:rPr>
              <a:t>제</a:t>
            </a:r>
            <a:r>
              <a:rPr lang="en-US" altLang="ko-KR" sz="900" dirty="0" smtClean="0">
                <a:latin typeface="AR丸ゴシック体M" panose="020B0609010101010101" pitchFamily="49" charset="-128"/>
                <a:ea typeface="AR丸ゴシック体M" panose="020B0609010101010101" pitchFamily="49" charset="-128"/>
              </a:rPr>
              <a:t>1</a:t>
            </a:r>
            <a:r>
              <a:rPr lang="ko-KR" altLang="en-US" sz="900" dirty="0" smtClean="0">
                <a:latin typeface="AR丸ゴシック体M" panose="020B0609010101010101" pitchFamily="49" charset="-128"/>
                <a:ea typeface="AR丸ゴシック体M" panose="020B0609010101010101" pitchFamily="49" charset="-128"/>
              </a:rPr>
              <a:t>탄 개정</a:t>
            </a:r>
            <a:endParaRPr lang="ja-JP" altLang="en-US" sz="900" dirty="0">
              <a:latin typeface="AR丸ゴシック体M" panose="020B0609010101010101" pitchFamily="49" charset="-128"/>
              <a:ea typeface="AR丸ゴシック体M" panose="020B0609010101010101" pitchFamily="49" charset="-128"/>
            </a:endParaRPr>
          </a:p>
        </p:txBody>
      </p:sp>
      <p:sp>
        <p:nvSpPr>
          <p:cNvPr id="46" name="タイトル 1"/>
          <p:cNvSpPr txBox="1">
            <a:spLocks/>
          </p:cNvSpPr>
          <p:nvPr/>
        </p:nvSpPr>
        <p:spPr>
          <a:xfrm>
            <a:off x="1007584" y="3356992"/>
            <a:ext cx="1476184" cy="86409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eaVert"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900" dirty="0">
              <a:latin typeface="AR丸ゴシック体M" panose="020B0609010101010101" pitchFamily="49" charset="-128"/>
              <a:ea typeface="AR丸ゴシック体M" panose="020B0609010101010101" pitchFamily="49" charset="-128"/>
            </a:endParaRPr>
          </a:p>
        </p:txBody>
      </p:sp>
      <p:sp>
        <p:nvSpPr>
          <p:cNvPr id="48" name="タイトル 1"/>
          <p:cNvSpPr txBox="1">
            <a:spLocks/>
          </p:cNvSpPr>
          <p:nvPr/>
        </p:nvSpPr>
        <p:spPr>
          <a:xfrm>
            <a:off x="2915816" y="3356992"/>
            <a:ext cx="1260160" cy="864096"/>
          </a:xfrm>
          <a:prstGeom prst="rect">
            <a:avLst/>
          </a:prstGeom>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ko-KR" altLang="en-US" sz="1100" b="1" dirty="0" smtClean="0">
                <a:latin typeface="AR丸ゴシック体M" panose="020B0609010101010101" pitchFamily="49" charset="-128"/>
                <a:ea typeface="AR丸ゴシック体M" panose="020B0609010101010101" pitchFamily="49" charset="-128"/>
              </a:rPr>
              <a:t>광역적 운영추진 기관의 설립</a:t>
            </a:r>
            <a:endParaRPr lang="ja-JP" altLang="en-US" sz="1100" b="1" dirty="0">
              <a:latin typeface="AR丸ゴシック体M" panose="020B0609010101010101" pitchFamily="49" charset="-128"/>
              <a:ea typeface="AR丸ゴシック体M" panose="020B0609010101010101" pitchFamily="49" charset="-128"/>
            </a:endParaRPr>
          </a:p>
        </p:txBody>
      </p:sp>
      <p:sp>
        <p:nvSpPr>
          <p:cNvPr id="49" name="ホームベース 48"/>
          <p:cNvSpPr/>
          <p:nvPr/>
        </p:nvSpPr>
        <p:spPr>
          <a:xfrm>
            <a:off x="4283968" y="3356992"/>
            <a:ext cx="4427592" cy="864096"/>
          </a:xfrm>
          <a:prstGeom prst="homePlat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ea"/>
              <a:buAutoNum type="circleNumDbPlain"/>
            </a:pPr>
            <a:r>
              <a:rPr lang="ko-KR" altLang="en-US" sz="1000" dirty="0" smtClean="0">
                <a:solidFill>
                  <a:schemeClr val="tx1"/>
                </a:solidFill>
                <a:latin typeface="AR丸ゴシック体M" panose="020B0609010101010101" pitchFamily="49" charset="-128"/>
                <a:ea typeface="AR丸ゴシック体M" panose="020B0609010101010101" pitchFamily="49" charset="-128"/>
              </a:rPr>
              <a:t>수요와 공급 및 계통계획의 정리</a:t>
            </a:r>
            <a:endParaRPr kumimoji="1" lang="en-US" altLang="ja-JP" sz="1000" dirty="0" smtClean="0">
              <a:solidFill>
                <a:schemeClr val="tx1"/>
              </a:solidFill>
              <a:latin typeface="AR丸ゴシック体M" panose="020B0609010101010101" pitchFamily="49" charset="-128"/>
              <a:ea typeface="AR丸ゴシック体M" panose="020B0609010101010101" pitchFamily="49" charset="-128"/>
            </a:endParaRPr>
          </a:p>
          <a:p>
            <a:pPr marL="342900" indent="-342900">
              <a:buFont typeface="+mj-ea"/>
              <a:buAutoNum type="circleNumDbPlain"/>
            </a:pPr>
            <a:r>
              <a:rPr lang="en-US" altLang="ja-JP" sz="1000" dirty="0" smtClean="0">
                <a:solidFill>
                  <a:schemeClr val="tx1"/>
                </a:solidFill>
                <a:latin typeface="AR丸ゴシック体M" panose="020B0609010101010101" pitchFamily="49" charset="-128"/>
                <a:ea typeface="AR丸ゴシック体M" panose="020B0609010101010101" pitchFamily="49" charset="-128"/>
              </a:rPr>
              <a:t>[</a:t>
            </a:r>
            <a:r>
              <a:rPr lang="ko-KR" altLang="en-US" sz="1000" dirty="0" smtClean="0">
                <a:solidFill>
                  <a:schemeClr val="tx1"/>
                </a:solidFill>
                <a:latin typeface="AR丸ゴシック体M" panose="020B0609010101010101" pitchFamily="49" charset="-128"/>
                <a:ea typeface="AR丸ゴシック体M" panose="020B0609010101010101" pitchFamily="49" charset="-128"/>
              </a:rPr>
              <a:t>평상시</a:t>
            </a:r>
            <a:r>
              <a:rPr lang="en-US" altLang="ja-JP" sz="1000" dirty="0" smtClean="0">
                <a:solidFill>
                  <a:schemeClr val="tx1"/>
                </a:solidFill>
                <a:latin typeface="AR丸ゴシック体M" panose="020B0609010101010101" pitchFamily="49" charset="-128"/>
                <a:ea typeface="AR丸ゴシック体M" panose="020B0609010101010101" pitchFamily="49" charset="-128"/>
              </a:rPr>
              <a:t>]</a:t>
            </a:r>
            <a:r>
              <a:rPr lang="ko-KR" altLang="en-US" sz="1000" dirty="0" smtClean="0">
                <a:solidFill>
                  <a:schemeClr val="tx1"/>
                </a:solidFill>
                <a:latin typeface="AR丸ゴシック体M" panose="020B0609010101010101" pitchFamily="49" charset="-128"/>
                <a:ea typeface="AR丸ゴシック体M" panose="020B0609010101010101" pitchFamily="49" charset="-128"/>
              </a:rPr>
              <a:t>구역을 넘어선 광역적인 수요와 공급 및 계통의 운용</a:t>
            </a:r>
            <a:endParaRPr lang="en-US" altLang="ko-KR" sz="1000" dirty="0" smtClean="0">
              <a:solidFill>
                <a:schemeClr val="tx1"/>
              </a:solidFill>
              <a:latin typeface="AR丸ゴシック体M" panose="020B0609010101010101" pitchFamily="49" charset="-128"/>
              <a:ea typeface="AR丸ゴシック体M" panose="020B0609010101010101" pitchFamily="49" charset="-128"/>
            </a:endParaRPr>
          </a:p>
          <a:p>
            <a:pPr marL="342900" indent="-342900">
              <a:buFont typeface="+mj-ea"/>
              <a:buAutoNum type="circleNumDbPlain"/>
            </a:pPr>
            <a:r>
              <a:rPr kumimoji="1" lang="en-US" altLang="ja-JP" sz="1000" dirty="0" smtClean="0">
                <a:solidFill>
                  <a:schemeClr val="tx1"/>
                </a:solidFill>
                <a:latin typeface="AR丸ゴシック体M" panose="020B0609010101010101" pitchFamily="49" charset="-128"/>
                <a:ea typeface="AR丸ゴシック体M" panose="020B0609010101010101" pitchFamily="49" charset="-128"/>
              </a:rPr>
              <a:t>[</a:t>
            </a:r>
            <a:r>
              <a:rPr kumimoji="1" lang="ko-KR" altLang="en-US" sz="1000" dirty="0" smtClean="0">
                <a:solidFill>
                  <a:schemeClr val="tx1"/>
                </a:solidFill>
                <a:latin typeface="AR丸ゴシック体M" panose="020B0609010101010101" pitchFamily="49" charset="-128"/>
                <a:ea typeface="AR丸ゴシック体M" panose="020B0609010101010101" pitchFamily="49" charset="-128"/>
              </a:rPr>
              <a:t>재해 발생시 수급이 궁핍할때</a:t>
            </a:r>
            <a:r>
              <a:rPr kumimoji="1" lang="en-US" altLang="ja-JP" sz="1000" dirty="0" smtClean="0">
                <a:solidFill>
                  <a:schemeClr val="tx1"/>
                </a:solidFill>
                <a:latin typeface="AR丸ゴシック体M" panose="020B0609010101010101" pitchFamily="49" charset="-128"/>
                <a:ea typeface="AR丸ゴシック体M" panose="020B0609010101010101" pitchFamily="49" charset="-128"/>
              </a:rPr>
              <a:t>]</a:t>
            </a:r>
            <a:r>
              <a:rPr kumimoji="1" lang="ko-KR" altLang="en-US" sz="1000" dirty="0" smtClean="0">
                <a:solidFill>
                  <a:schemeClr val="tx1"/>
                </a:solidFill>
                <a:latin typeface="AR丸ゴシック体M" panose="020B0609010101010101" pitchFamily="49" charset="-128"/>
                <a:ea typeface="AR丸ゴシック体M" panose="020B0609010101010101" pitchFamily="49" charset="-128"/>
              </a:rPr>
              <a:t>긴급 상호융통 지시</a:t>
            </a:r>
            <a:endParaRPr kumimoji="1" lang="en-US" altLang="ja-JP" sz="1000" dirty="0" smtClean="0">
              <a:solidFill>
                <a:schemeClr val="tx1"/>
              </a:solidFill>
              <a:latin typeface="AR丸ゴシック体M" panose="020B0609010101010101" pitchFamily="49" charset="-128"/>
              <a:ea typeface="AR丸ゴシック体M" panose="020B0609010101010101" pitchFamily="49" charset="-128"/>
            </a:endParaRPr>
          </a:p>
          <a:p>
            <a:pPr marL="342900" indent="-342900">
              <a:buFont typeface="+mj-ea"/>
              <a:buAutoNum type="circleNumDbPlain"/>
            </a:pPr>
            <a:r>
              <a:rPr lang="ko-KR" altLang="en-US" sz="1000" dirty="0" smtClean="0">
                <a:solidFill>
                  <a:schemeClr val="tx1"/>
                </a:solidFill>
                <a:latin typeface="AR丸ゴシック体M" panose="020B0609010101010101" pitchFamily="49" charset="-128"/>
                <a:ea typeface="AR丸ゴシック体M" panose="020B0609010101010101" pitchFamily="49" charset="-128"/>
              </a:rPr>
              <a:t>신규전원의 접속절차와 계통정보의 공개</a:t>
            </a:r>
            <a:endParaRPr kumimoji="1" lang="ja-JP" altLang="en-US" sz="1000" dirty="0">
              <a:solidFill>
                <a:schemeClr val="tx1"/>
              </a:solidFill>
              <a:latin typeface="AR丸ゴシック体M" panose="020B0609010101010101" pitchFamily="49" charset="-128"/>
              <a:ea typeface="AR丸ゴシック体M" panose="020B0609010101010101" pitchFamily="49" charset="-128"/>
            </a:endParaRPr>
          </a:p>
        </p:txBody>
      </p:sp>
      <p:sp>
        <p:nvSpPr>
          <p:cNvPr id="51" name="タイトル 1"/>
          <p:cNvSpPr txBox="1">
            <a:spLocks/>
          </p:cNvSpPr>
          <p:nvPr/>
        </p:nvSpPr>
        <p:spPr>
          <a:xfrm>
            <a:off x="683568" y="4365104"/>
            <a:ext cx="8027992" cy="1008112"/>
          </a:xfrm>
          <a:prstGeom prst="rect">
            <a:avLst/>
          </a:prstGeom>
          <a:solidFill>
            <a:schemeClr val="bg1">
              <a:lumMod val="95000"/>
            </a:schemeClr>
          </a:solidFill>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1050" dirty="0">
              <a:latin typeface="AR丸ゴシック体M" panose="020B0609010101010101" pitchFamily="49" charset="-128"/>
              <a:ea typeface="AR丸ゴシック体M" panose="020B0609010101010101" pitchFamily="49" charset="-128"/>
            </a:endParaRPr>
          </a:p>
        </p:txBody>
      </p:sp>
      <p:sp>
        <p:nvSpPr>
          <p:cNvPr id="52" name="タイトル 1"/>
          <p:cNvSpPr txBox="1">
            <a:spLocks/>
          </p:cNvSpPr>
          <p:nvPr/>
        </p:nvSpPr>
        <p:spPr>
          <a:xfrm>
            <a:off x="683568" y="5445224"/>
            <a:ext cx="8027992" cy="1008112"/>
          </a:xfrm>
          <a:prstGeom prst="rect">
            <a:avLst/>
          </a:prstGeom>
          <a:solidFill>
            <a:schemeClr val="accent2">
              <a:lumMod val="20000"/>
              <a:lumOff val="80000"/>
            </a:schemeClr>
          </a:solidFill>
          <a:ln>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1050" dirty="0">
              <a:latin typeface="AR丸ゴシック体M" panose="020B0609010101010101" pitchFamily="49" charset="-128"/>
              <a:ea typeface="AR丸ゴシック体M" panose="020B0609010101010101" pitchFamily="49" charset="-128"/>
            </a:endParaRPr>
          </a:p>
        </p:txBody>
      </p:sp>
      <p:sp>
        <p:nvSpPr>
          <p:cNvPr id="53" name="タイトル 1"/>
          <p:cNvSpPr txBox="1">
            <a:spLocks/>
          </p:cNvSpPr>
          <p:nvPr/>
        </p:nvSpPr>
        <p:spPr>
          <a:xfrm>
            <a:off x="755576" y="4437112"/>
            <a:ext cx="288032" cy="86409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eaVert"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ko-KR" altLang="en-US" sz="900" dirty="0" smtClean="0">
                <a:latin typeface="AR丸ゴシック体M" panose="020B0609010101010101" pitchFamily="49" charset="-128"/>
                <a:ea typeface="AR丸ゴシック体M" panose="020B0609010101010101" pitchFamily="49" charset="-128"/>
              </a:rPr>
              <a:t>제</a:t>
            </a:r>
            <a:r>
              <a:rPr lang="en-US" altLang="ko-KR" sz="900" dirty="0" smtClean="0">
                <a:latin typeface="AR丸ゴシック体M" panose="020B0609010101010101" pitchFamily="49" charset="-128"/>
                <a:ea typeface="AR丸ゴシック体M" panose="020B0609010101010101" pitchFamily="49" charset="-128"/>
              </a:rPr>
              <a:t>2</a:t>
            </a:r>
            <a:r>
              <a:rPr lang="ko-KR" altLang="en-US" sz="900" dirty="0" smtClean="0">
                <a:latin typeface="AR丸ゴシック体M" panose="020B0609010101010101" pitchFamily="49" charset="-128"/>
                <a:ea typeface="AR丸ゴシック体M" panose="020B0609010101010101" pitchFamily="49" charset="-128"/>
              </a:rPr>
              <a:t>탄 개정</a:t>
            </a:r>
            <a:endParaRPr lang="ja-JP" altLang="en-US" sz="900" dirty="0">
              <a:latin typeface="AR丸ゴシック体M" panose="020B0609010101010101" pitchFamily="49" charset="-128"/>
              <a:ea typeface="AR丸ゴシック体M" panose="020B0609010101010101" pitchFamily="49" charset="-128"/>
            </a:endParaRPr>
          </a:p>
        </p:txBody>
      </p:sp>
      <p:sp>
        <p:nvSpPr>
          <p:cNvPr id="54" name="タイトル 1"/>
          <p:cNvSpPr txBox="1">
            <a:spLocks/>
          </p:cNvSpPr>
          <p:nvPr/>
        </p:nvSpPr>
        <p:spPr>
          <a:xfrm>
            <a:off x="1043608" y="4437112"/>
            <a:ext cx="1476184" cy="86409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eaVert"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900" dirty="0">
              <a:latin typeface="AR丸ゴシック体M" panose="020B0609010101010101" pitchFamily="49" charset="-128"/>
              <a:ea typeface="AR丸ゴシック体M" panose="020B0609010101010101" pitchFamily="49" charset="-128"/>
            </a:endParaRPr>
          </a:p>
        </p:txBody>
      </p:sp>
      <p:sp>
        <p:nvSpPr>
          <p:cNvPr id="58" name="タイトル 1"/>
          <p:cNvSpPr txBox="1">
            <a:spLocks/>
          </p:cNvSpPr>
          <p:nvPr/>
        </p:nvSpPr>
        <p:spPr>
          <a:xfrm>
            <a:off x="4319952" y="4437112"/>
            <a:ext cx="1116144" cy="864096"/>
          </a:xfrm>
          <a:prstGeom prst="rect">
            <a:avLst/>
          </a:prstGeom>
          <a:solidFill>
            <a:schemeClr val="accent1">
              <a:lumMod val="40000"/>
              <a:lumOff val="6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ko-KR" altLang="en-US" sz="1100" b="1" dirty="0" smtClean="0">
                <a:latin typeface="AR丸ゴシック体M" panose="020B0609010101010101" pitchFamily="49" charset="-128"/>
                <a:ea typeface="AR丸ゴシック体M" panose="020B0609010101010101" pitchFamily="49" charset="-128"/>
              </a:rPr>
              <a:t>소매시장</a:t>
            </a:r>
            <a:endParaRPr lang="en-US" altLang="ko-KR" sz="1100" b="1" dirty="0" smtClean="0">
              <a:latin typeface="AR丸ゴシック体M" panose="020B0609010101010101" pitchFamily="49" charset="-128"/>
              <a:ea typeface="AR丸ゴシック体M" panose="020B0609010101010101" pitchFamily="49" charset="-128"/>
            </a:endParaRPr>
          </a:p>
          <a:p>
            <a:r>
              <a:rPr lang="ko-KR" altLang="en-US" sz="1100" b="1" dirty="0" smtClean="0">
                <a:latin typeface="AR丸ゴシック体M" panose="020B0609010101010101" pitchFamily="49" charset="-128"/>
                <a:ea typeface="AR丸ゴシック体M" panose="020B0609010101010101" pitchFamily="49" charset="-128"/>
              </a:rPr>
              <a:t>자유화</a:t>
            </a:r>
            <a:endParaRPr lang="en-US" altLang="ko-KR" sz="1100" b="1" dirty="0" smtClean="0">
              <a:latin typeface="AR丸ゴシック体M" panose="020B0609010101010101" pitchFamily="49" charset="-128"/>
              <a:ea typeface="AR丸ゴシック体M" panose="020B0609010101010101" pitchFamily="49" charset="-128"/>
            </a:endParaRPr>
          </a:p>
          <a:p>
            <a:r>
              <a:rPr lang="en-US" altLang="ja-JP" sz="1100" b="1" dirty="0" smtClean="0">
                <a:latin typeface="AR丸ゴシック体M" panose="020B0609010101010101" pitchFamily="49" charset="-128"/>
                <a:ea typeface="AR丸ゴシック体M" panose="020B0609010101010101" pitchFamily="49" charset="-128"/>
              </a:rPr>
              <a:t>(</a:t>
            </a:r>
            <a:r>
              <a:rPr lang="ko-KR" altLang="en-US" sz="1100" b="1" dirty="0" smtClean="0">
                <a:latin typeface="AR丸ゴシック体M" panose="020B0609010101010101" pitchFamily="49" charset="-128"/>
                <a:ea typeface="AR丸ゴシック体M" panose="020B0609010101010101" pitchFamily="49" charset="-128"/>
              </a:rPr>
              <a:t>참여 자유화</a:t>
            </a:r>
            <a:r>
              <a:rPr lang="en-US" altLang="ja-JP" sz="1100" b="1" dirty="0" smtClean="0">
                <a:latin typeface="AR丸ゴシック体M" panose="020B0609010101010101" pitchFamily="49" charset="-128"/>
                <a:ea typeface="AR丸ゴシック体M" panose="020B0609010101010101" pitchFamily="49" charset="-128"/>
              </a:rPr>
              <a:t>)</a:t>
            </a:r>
            <a:endParaRPr lang="ja-JP" altLang="en-US" sz="1100" b="1" dirty="0">
              <a:latin typeface="AR丸ゴシック体M" panose="020B0609010101010101" pitchFamily="49" charset="-128"/>
              <a:ea typeface="AR丸ゴシック体M" panose="020B0609010101010101" pitchFamily="49" charset="-128"/>
            </a:endParaRPr>
          </a:p>
        </p:txBody>
      </p:sp>
      <p:sp>
        <p:nvSpPr>
          <p:cNvPr id="59" name="ホームベース 58"/>
          <p:cNvSpPr/>
          <p:nvPr/>
        </p:nvSpPr>
        <p:spPr>
          <a:xfrm>
            <a:off x="5508104" y="4437112"/>
            <a:ext cx="3168040" cy="216024"/>
          </a:xfrm>
          <a:prstGeom prst="homePlate">
            <a:avLst/>
          </a:prstGeom>
          <a:solidFill>
            <a:schemeClr val="accent1">
              <a:lumMod val="40000"/>
              <a:lumOff val="6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ko-KR" altLang="en-US" sz="800" dirty="0" smtClean="0">
                <a:solidFill>
                  <a:schemeClr val="tx1"/>
                </a:solidFill>
                <a:latin typeface="AR丸ゴシック体M" panose="020B0609010101010101" pitchFamily="49" charset="-128"/>
                <a:ea typeface="AR丸ゴシック体M" panose="020B0609010101010101" pitchFamily="49" charset="-128"/>
              </a:rPr>
              <a:t>다양한 요금제 선택과 전력회사의 선택을 가능하게 함</a:t>
            </a:r>
            <a:endParaRPr kumimoji="1" lang="en-US" altLang="ja-JP" sz="800" dirty="0" smtClean="0">
              <a:solidFill>
                <a:schemeClr val="tx1"/>
              </a:solidFill>
              <a:latin typeface="AR丸ゴシック体M" panose="020B0609010101010101" pitchFamily="49" charset="-128"/>
              <a:ea typeface="AR丸ゴシック体M" panose="020B0609010101010101" pitchFamily="49" charset="-128"/>
            </a:endParaRPr>
          </a:p>
        </p:txBody>
      </p:sp>
      <p:sp>
        <p:nvSpPr>
          <p:cNvPr id="60" name="ホームベース 59"/>
          <p:cNvSpPr/>
          <p:nvPr/>
        </p:nvSpPr>
        <p:spPr>
          <a:xfrm>
            <a:off x="5508104" y="4725144"/>
            <a:ext cx="1152128" cy="576064"/>
          </a:xfrm>
          <a:prstGeom prst="homePlate">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ko-KR" altLang="en-US" sz="800" dirty="0" smtClean="0">
                <a:solidFill>
                  <a:schemeClr val="tx1"/>
                </a:solidFill>
                <a:latin typeface="AR丸ゴシック体M" panose="020B0609010101010101" pitchFamily="49" charset="-128"/>
                <a:ea typeface="AR丸ゴシック体M" panose="020B0609010101010101" pitchFamily="49" charset="-128"/>
              </a:rPr>
              <a:t>요금규제의 경과 조치</a:t>
            </a:r>
            <a:r>
              <a:rPr kumimoji="1" lang="en-US" altLang="ja-JP" sz="800" dirty="0" smtClean="0">
                <a:solidFill>
                  <a:schemeClr val="tx1"/>
                </a:solidFill>
                <a:latin typeface="AR丸ゴシック体M" panose="020B0609010101010101" pitchFamily="49" charset="-128"/>
                <a:ea typeface="AR丸ゴシック体M" panose="020B0609010101010101" pitchFamily="49" charset="-128"/>
              </a:rPr>
              <a:t>(</a:t>
            </a:r>
            <a:r>
              <a:rPr kumimoji="1" lang="ko-KR" altLang="en-US" sz="800" dirty="0" smtClean="0">
                <a:solidFill>
                  <a:schemeClr val="tx1"/>
                </a:solidFill>
                <a:latin typeface="AR丸ゴシック体M" panose="020B0609010101010101" pitchFamily="49" charset="-128"/>
                <a:ea typeface="AR丸ゴシック体M" panose="020B0609010101010101" pitchFamily="49" charset="-128"/>
              </a:rPr>
              <a:t>국가에서 경쟁상황을 </a:t>
            </a:r>
            <a:r>
              <a:rPr lang="ko-KR" altLang="en-US" sz="800" dirty="0" smtClean="0">
                <a:solidFill>
                  <a:schemeClr val="tx1"/>
                </a:solidFill>
                <a:latin typeface="AR丸ゴシック体M" panose="020B0609010101010101" pitchFamily="49" charset="-128"/>
                <a:ea typeface="AR丸ゴシック体M" panose="020B0609010101010101" pitchFamily="49" charset="-128"/>
              </a:rPr>
              <a:t>리</a:t>
            </a:r>
            <a:r>
              <a:rPr lang="ko-KR" altLang="en-US" sz="800" dirty="0">
                <a:solidFill>
                  <a:schemeClr val="tx1"/>
                </a:solidFill>
                <a:latin typeface="AR丸ゴシック体M" panose="020B0609010101010101" pitchFamily="49" charset="-128"/>
                <a:ea typeface="AR丸ゴシック体M" panose="020B0609010101010101" pitchFamily="49" charset="-128"/>
              </a:rPr>
              <a:t>뷰</a:t>
            </a:r>
            <a:r>
              <a:rPr lang="ja-JP" altLang="en-US" sz="800" dirty="0" smtClean="0">
                <a:solidFill>
                  <a:schemeClr val="tx1"/>
                </a:solidFill>
                <a:latin typeface="AR丸ゴシック体M" panose="020B0609010101010101" pitchFamily="49" charset="-128"/>
                <a:ea typeface="AR丸ゴシック体M" panose="020B0609010101010101" pitchFamily="49" charset="-128"/>
              </a:rPr>
              <a:t>）</a:t>
            </a:r>
            <a:endParaRPr kumimoji="1" lang="en-US" altLang="ja-JP" sz="800" dirty="0" smtClean="0">
              <a:solidFill>
                <a:schemeClr val="tx1"/>
              </a:solidFill>
              <a:latin typeface="AR丸ゴシック体M" panose="020B0609010101010101" pitchFamily="49" charset="-128"/>
              <a:ea typeface="AR丸ゴシック体M" panose="020B0609010101010101" pitchFamily="49" charset="-128"/>
            </a:endParaRPr>
          </a:p>
        </p:txBody>
      </p:sp>
      <p:sp>
        <p:nvSpPr>
          <p:cNvPr id="61" name="タイトル 1"/>
          <p:cNvSpPr txBox="1">
            <a:spLocks/>
          </p:cNvSpPr>
          <p:nvPr/>
        </p:nvSpPr>
        <p:spPr>
          <a:xfrm>
            <a:off x="6660232" y="4725144"/>
            <a:ext cx="720080" cy="576064"/>
          </a:xfrm>
          <a:prstGeom prst="rect">
            <a:avLst/>
          </a:prstGeom>
          <a:solidFill>
            <a:schemeClr val="accent1">
              <a:lumMod val="40000"/>
              <a:lumOff val="6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ko-KR" altLang="en-US" sz="800" dirty="0" smtClean="0">
                <a:latin typeface="AR丸ゴシック体M" panose="020B0609010101010101" pitchFamily="49" charset="-128"/>
                <a:ea typeface="AR丸ゴシック体M" panose="020B0609010101010101" pitchFamily="49" charset="-128"/>
              </a:rPr>
              <a:t>요금규제의 철페</a:t>
            </a:r>
            <a:r>
              <a:rPr lang="en-US" altLang="ja-JP" sz="800" dirty="0" smtClean="0">
                <a:latin typeface="AR丸ゴシック体M" panose="020B0609010101010101" pitchFamily="49" charset="-128"/>
                <a:ea typeface="AR丸ゴシック体M" panose="020B0609010101010101" pitchFamily="49" charset="-128"/>
              </a:rPr>
              <a:t>(</a:t>
            </a:r>
            <a:r>
              <a:rPr lang="ko-KR" altLang="en-US" sz="800" dirty="0" smtClean="0">
                <a:latin typeface="AR丸ゴシック体M" panose="020B0609010101010101" pitchFamily="49" charset="-128"/>
                <a:ea typeface="AR丸ゴシック体M" panose="020B0609010101010101" pitchFamily="49" charset="-128"/>
              </a:rPr>
              <a:t>경과조치 종료</a:t>
            </a:r>
            <a:r>
              <a:rPr lang="en-US" altLang="ja-JP" sz="800" dirty="0" smtClean="0">
                <a:latin typeface="AR丸ゴシック体M" panose="020B0609010101010101" pitchFamily="49" charset="-128"/>
                <a:ea typeface="AR丸ゴシック体M" panose="020B0609010101010101" pitchFamily="49" charset="-128"/>
              </a:rPr>
              <a:t>)</a:t>
            </a:r>
          </a:p>
        </p:txBody>
      </p:sp>
      <p:sp>
        <p:nvSpPr>
          <p:cNvPr id="62" name="ホームベース 61"/>
          <p:cNvSpPr/>
          <p:nvPr/>
        </p:nvSpPr>
        <p:spPr>
          <a:xfrm>
            <a:off x="7452320" y="4725144"/>
            <a:ext cx="1259240" cy="576064"/>
          </a:xfrm>
          <a:prstGeom prst="homePlate">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ko-KR" altLang="en-US" sz="800" dirty="0" smtClean="0">
                <a:solidFill>
                  <a:schemeClr val="tx1"/>
                </a:solidFill>
                <a:latin typeface="AR丸ゴシック体M" panose="020B0609010101010101" pitchFamily="49" charset="-128"/>
                <a:ea typeface="AR丸ゴシック体M" panose="020B0609010101010101" pitchFamily="49" charset="-128"/>
              </a:rPr>
              <a:t>수요가의 보호에 필요한 조치</a:t>
            </a:r>
            <a:endParaRPr kumimoji="1" lang="en-US" altLang="ja-JP" sz="800" dirty="0" smtClean="0">
              <a:solidFill>
                <a:schemeClr val="tx1"/>
              </a:solidFill>
              <a:latin typeface="AR丸ゴシック体M" panose="020B0609010101010101" pitchFamily="49" charset="-128"/>
              <a:ea typeface="AR丸ゴシック体M" panose="020B0609010101010101" pitchFamily="49" charset="-128"/>
            </a:endParaRPr>
          </a:p>
        </p:txBody>
      </p:sp>
      <p:sp>
        <p:nvSpPr>
          <p:cNvPr id="63" name="タイトル 1"/>
          <p:cNvSpPr txBox="1">
            <a:spLocks/>
          </p:cNvSpPr>
          <p:nvPr/>
        </p:nvSpPr>
        <p:spPr>
          <a:xfrm>
            <a:off x="719552" y="5517232"/>
            <a:ext cx="288032" cy="86409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eaVert"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900" dirty="0" smtClean="0">
                <a:latin typeface="AR丸ゴシック体M" panose="020B0609010101010101" pitchFamily="49" charset="-128"/>
                <a:ea typeface="AR丸ゴシック体M" panose="020B0609010101010101" pitchFamily="49" charset="-128"/>
              </a:rPr>
              <a:t>第三弾改正</a:t>
            </a:r>
            <a:endParaRPr lang="ja-JP" altLang="en-US" sz="900" dirty="0">
              <a:latin typeface="AR丸ゴシック体M" panose="020B0609010101010101" pitchFamily="49" charset="-128"/>
              <a:ea typeface="AR丸ゴシック体M" panose="020B0609010101010101" pitchFamily="49" charset="-128"/>
            </a:endParaRPr>
          </a:p>
        </p:txBody>
      </p:sp>
      <p:sp>
        <p:nvSpPr>
          <p:cNvPr id="64" name="タイトル 1"/>
          <p:cNvSpPr txBox="1">
            <a:spLocks/>
          </p:cNvSpPr>
          <p:nvPr/>
        </p:nvSpPr>
        <p:spPr>
          <a:xfrm>
            <a:off x="1007584" y="5517232"/>
            <a:ext cx="1476184" cy="86409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eaVert"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900" dirty="0">
              <a:latin typeface="AR丸ゴシック体M" panose="020B0609010101010101" pitchFamily="49" charset="-128"/>
              <a:ea typeface="AR丸ゴシック体M" panose="020B0609010101010101" pitchFamily="49" charset="-128"/>
            </a:endParaRPr>
          </a:p>
        </p:txBody>
      </p:sp>
      <p:sp>
        <p:nvSpPr>
          <p:cNvPr id="65" name="タイトル 1"/>
          <p:cNvSpPr txBox="1">
            <a:spLocks/>
          </p:cNvSpPr>
          <p:nvPr/>
        </p:nvSpPr>
        <p:spPr>
          <a:xfrm>
            <a:off x="6660232" y="5517232"/>
            <a:ext cx="720080" cy="864096"/>
          </a:xfrm>
          <a:prstGeom prst="rect">
            <a:avLst/>
          </a:prstGeom>
          <a:solidFill>
            <a:schemeClr val="accent1">
              <a:lumMod val="40000"/>
              <a:lumOff val="6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ko-KR" altLang="en-US" sz="800" dirty="0" smtClean="0">
                <a:latin typeface="AR丸ゴシック体M" panose="020B0609010101010101" pitchFamily="49" charset="-128"/>
                <a:ea typeface="AR丸ゴシック体M" panose="020B0609010101010101" pitchFamily="49" charset="-128"/>
              </a:rPr>
              <a:t>송배전 부문의 분리</a:t>
            </a:r>
            <a:endParaRPr lang="en-US" altLang="ja-JP" sz="800" dirty="0" smtClean="0">
              <a:latin typeface="AR丸ゴシック体M" panose="020B0609010101010101" pitchFamily="49" charset="-128"/>
              <a:ea typeface="AR丸ゴシック体M" panose="020B0609010101010101" pitchFamily="49" charset="-128"/>
            </a:endParaRPr>
          </a:p>
        </p:txBody>
      </p:sp>
      <p:sp>
        <p:nvSpPr>
          <p:cNvPr id="66" name="ホームベース 65"/>
          <p:cNvSpPr/>
          <p:nvPr/>
        </p:nvSpPr>
        <p:spPr>
          <a:xfrm>
            <a:off x="7452320" y="5517232"/>
            <a:ext cx="1259240" cy="864096"/>
          </a:xfrm>
          <a:prstGeom prst="homePlate">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sz="900" dirty="0" smtClean="0">
                <a:solidFill>
                  <a:schemeClr val="tx1"/>
                </a:solidFill>
                <a:latin typeface="AR丸ゴシック体M" panose="020B0609010101010101" pitchFamily="49" charset="-128"/>
                <a:ea typeface="AR丸ゴシック体M" panose="020B0609010101010101" pitchFamily="49" charset="-128"/>
              </a:rPr>
              <a:t>경쟁적인 시장환경을 실현</a:t>
            </a:r>
            <a:endParaRPr kumimoji="1" lang="en-US" altLang="ja-JP" sz="1100" b="1" dirty="0" smtClean="0">
              <a:solidFill>
                <a:srgbClr val="FF0000"/>
              </a:solidFill>
              <a:latin typeface="AR丸ゴシック体M" panose="020B0609010101010101" pitchFamily="49" charset="-128"/>
              <a:ea typeface="AR丸ゴシック体M" panose="020B0609010101010101" pitchFamily="49" charset="-128"/>
            </a:endParaRPr>
          </a:p>
        </p:txBody>
      </p:sp>
      <p:sp>
        <p:nvSpPr>
          <p:cNvPr id="70" name="タイトル 1"/>
          <p:cNvSpPr txBox="1">
            <a:spLocks/>
          </p:cNvSpPr>
          <p:nvPr/>
        </p:nvSpPr>
        <p:spPr>
          <a:xfrm>
            <a:off x="609600" y="6395318"/>
            <a:ext cx="8229600" cy="3460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ko-KR" altLang="en-US" sz="1000" dirty="0" smtClean="0">
                <a:latin typeface="AR丸ゴシック体M" panose="020B0609010101010101" pitchFamily="49" charset="-128"/>
                <a:ea typeface="AR丸ゴシック体M" panose="020B0609010101010101" pitchFamily="49" charset="-128"/>
              </a:rPr>
              <a:t>출처</a:t>
            </a:r>
            <a:r>
              <a:rPr lang="ja-JP" altLang="en-US" sz="1000" dirty="0" smtClean="0">
                <a:latin typeface="AR丸ゴシック体M" panose="020B0609010101010101" pitchFamily="49" charset="-128"/>
                <a:ea typeface="AR丸ゴシック体M" panose="020B0609010101010101" pitchFamily="49" charset="-128"/>
              </a:rPr>
              <a:t>：</a:t>
            </a:r>
            <a:r>
              <a:rPr lang="ko-KR" altLang="ja-JP" sz="1000" dirty="0" smtClean="0"/>
              <a:t> </a:t>
            </a:r>
            <a:r>
              <a:rPr lang="ko-KR" altLang="ja-JP" sz="1000" dirty="0"/>
              <a:t>전력시스템개혁전문위원회</a:t>
            </a:r>
            <a:r>
              <a:rPr lang="en-US" altLang="ja-JP" sz="1000" dirty="0"/>
              <a:t>(2013), </a:t>
            </a:r>
            <a:r>
              <a:rPr lang="ko-KR" altLang="ja-JP" sz="1000" dirty="0"/>
              <a:t>「전력시스템개혁전문위원회보고」</a:t>
            </a:r>
            <a:endParaRPr lang="ja-JP" altLang="en-US" sz="1000" dirty="0">
              <a:latin typeface="AR丸ゴシック体M" panose="020B0609010101010101" pitchFamily="49" charset="-128"/>
              <a:ea typeface="AR丸ゴシック体M" panose="020B0609010101010101" pitchFamily="49" charset="-128"/>
            </a:endParaRPr>
          </a:p>
        </p:txBody>
      </p:sp>
    </p:spTree>
    <p:extLst>
      <p:ext uri="{BB962C8B-B14F-4D97-AF65-F5344CB8AC3E}">
        <p14:creationId xmlns:p14="http://schemas.microsoft.com/office/powerpoint/2010/main" val="133511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134653034"/>
              </p:ext>
            </p:extLst>
          </p:nvPr>
        </p:nvGraphicFramePr>
        <p:xfrm>
          <a:off x="196026" y="4630306"/>
          <a:ext cx="8856984" cy="1728192"/>
        </p:xfrm>
        <a:graphic>
          <a:graphicData uri="http://schemas.openxmlformats.org/drawingml/2006/table">
            <a:tbl>
              <a:tblPr firstRow="1" bandRow="1">
                <a:tableStyleId>{5C22544A-7EE6-4342-B048-85BDC9FD1C3A}</a:tableStyleId>
              </a:tblPr>
              <a:tblGrid>
                <a:gridCol w="1107123"/>
                <a:gridCol w="1197133"/>
                <a:gridCol w="1224136"/>
                <a:gridCol w="1152128"/>
                <a:gridCol w="1080120"/>
                <a:gridCol w="1080120"/>
                <a:gridCol w="1080120"/>
                <a:gridCol w="936104"/>
              </a:tblGrid>
              <a:tr h="1152128">
                <a:tc>
                  <a:txBody>
                    <a:bodyPr/>
                    <a:lstStyle/>
                    <a:p>
                      <a:r>
                        <a:rPr kumimoji="1" lang="ko-KR" altLang="en-US" sz="2000" dirty="0" smtClean="0"/>
                        <a:t>설치</a:t>
                      </a:r>
                      <a:endParaRPr kumimoji="1" lang="en-US" altLang="ko-KR" sz="2000" dirty="0" smtClean="0"/>
                    </a:p>
                    <a:p>
                      <a:r>
                        <a:rPr kumimoji="1" lang="ko-KR" altLang="en-US" sz="2000" dirty="0" smtClean="0"/>
                        <a:t>허가</a:t>
                      </a:r>
                      <a:endParaRPr kumimoji="1" lang="en-US" altLang="ko-KR" sz="2000" dirty="0" smtClean="0"/>
                    </a:p>
                    <a:p>
                      <a:r>
                        <a:rPr kumimoji="1" lang="ko-KR" altLang="en-US" sz="2000" dirty="0" smtClean="0"/>
                        <a:t>장소</a:t>
                      </a:r>
                      <a:endParaRPr kumimoji="1" lang="ja-JP" altLang="en-US" sz="2000" dirty="0"/>
                    </a:p>
                  </a:txBody>
                  <a:tcPr/>
                </a:tc>
                <a:tc>
                  <a:txBody>
                    <a:bodyPr/>
                    <a:lstStyle/>
                    <a:p>
                      <a:r>
                        <a:rPr kumimoji="1" lang="ko-KR" altLang="en-US" sz="2000" dirty="0" smtClean="0"/>
                        <a:t>경작지</a:t>
                      </a:r>
                      <a:endParaRPr kumimoji="1" lang="ja-JP" altLang="en-US" sz="2000" dirty="0"/>
                    </a:p>
                  </a:txBody>
                  <a:tcPr/>
                </a:tc>
                <a:tc>
                  <a:txBody>
                    <a:bodyPr/>
                    <a:lstStyle/>
                    <a:p>
                      <a:r>
                        <a:rPr kumimoji="1" lang="ko-KR" altLang="en-US" sz="2000" dirty="0" smtClean="0"/>
                        <a:t>경작</a:t>
                      </a:r>
                      <a:endParaRPr kumimoji="1" lang="en-US" altLang="ko-KR" sz="2000" dirty="0" smtClean="0"/>
                    </a:p>
                    <a:p>
                      <a:r>
                        <a:rPr kumimoji="1" lang="ko-KR" altLang="en-US" sz="2000" dirty="0" smtClean="0"/>
                        <a:t>포기지</a:t>
                      </a:r>
                      <a:endParaRPr kumimoji="1" lang="ja-JP" altLang="en-US" sz="2000" dirty="0"/>
                    </a:p>
                  </a:txBody>
                  <a:tcPr/>
                </a:tc>
                <a:tc>
                  <a:txBody>
                    <a:bodyPr/>
                    <a:lstStyle/>
                    <a:p>
                      <a:r>
                        <a:rPr kumimoji="1" lang="ko-KR" altLang="en-US" sz="2000" dirty="0" smtClean="0"/>
                        <a:t>호수</a:t>
                      </a:r>
                      <a:r>
                        <a:rPr kumimoji="1" lang="en-US" altLang="ko-KR" sz="2000" dirty="0" smtClean="0"/>
                        <a:t>, </a:t>
                      </a:r>
                      <a:r>
                        <a:rPr kumimoji="1" lang="ko-KR" altLang="en-US" sz="2000" dirty="0" smtClean="0"/>
                        <a:t>늪</a:t>
                      </a:r>
                      <a:r>
                        <a:rPr kumimoji="1" lang="en-US" altLang="ko-KR" sz="2000" dirty="0" smtClean="0"/>
                        <a:t>, </a:t>
                      </a:r>
                      <a:r>
                        <a:rPr kumimoji="1" lang="ko-KR" altLang="en-US" sz="2000" dirty="0" smtClean="0"/>
                        <a:t>댐 의 수면</a:t>
                      </a:r>
                      <a:endParaRPr kumimoji="1" lang="ja-JP" altLang="en-US" sz="2000" dirty="0"/>
                    </a:p>
                  </a:txBody>
                  <a:tcPr/>
                </a:tc>
                <a:tc>
                  <a:txBody>
                    <a:bodyPr/>
                    <a:lstStyle/>
                    <a:p>
                      <a:r>
                        <a:rPr kumimoji="1" lang="ko-KR" altLang="en-US" sz="2000" dirty="0" smtClean="0"/>
                        <a:t>하천부지 제방 등</a:t>
                      </a:r>
                      <a:endParaRPr kumimoji="1" lang="ja-JP" altLang="en-US" sz="2000" dirty="0"/>
                    </a:p>
                  </a:txBody>
                  <a:tcPr/>
                </a:tc>
                <a:tc>
                  <a:txBody>
                    <a:bodyPr/>
                    <a:lstStyle/>
                    <a:p>
                      <a:r>
                        <a:rPr kumimoji="1" lang="ko-KR" altLang="en-US" sz="2000" dirty="0" smtClean="0"/>
                        <a:t>주차장</a:t>
                      </a:r>
                      <a:endParaRPr kumimoji="1" lang="ja-JP" altLang="en-US" sz="2000" dirty="0"/>
                    </a:p>
                  </a:txBody>
                  <a:tcPr/>
                </a:tc>
                <a:tc>
                  <a:txBody>
                    <a:bodyPr/>
                    <a:lstStyle/>
                    <a:p>
                      <a:r>
                        <a:rPr kumimoji="1" lang="ko-KR" altLang="en-US" sz="2000" dirty="0" smtClean="0"/>
                        <a:t>폐기물재립지</a:t>
                      </a:r>
                      <a:endParaRPr kumimoji="1" lang="ja-JP" altLang="en-US" sz="2000" dirty="0"/>
                    </a:p>
                  </a:txBody>
                  <a:tcPr/>
                </a:tc>
                <a:tc>
                  <a:txBody>
                    <a:bodyPr/>
                    <a:lstStyle/>
                    <a:p>
                      <a:r>
                        <a:rPr kumimoji="1" lang="ko-KR" altLang="en-US" sz="2000" dirty="0" smtClean="0"/>
                        <a:t>비닐하우스</a:t>
                      </a:r>
                      <a:endParaRPr kumimoji="1" lang="ja-JP" altLang="en-US" sz="2000" dirty="0"/>
                    </a:p>
                  </a:txBody>
                  <a:tcPr/>
                </a:tc>
              </a:tr>
              <a:tr h="576064">
                <a:tc>
                  <a:txBody>
                    <a:bodyPr/>
                    <a:lstStyle/>
                    <a:p>
                      <a:r>
                        <a:rPr kumimoji="1" lang="ko-KR" altLang="en-US" sz="2000" b="1" dirty="0" smtClean="0"/>
                        <a:t>포텐셜</a:t>
                      </a:r>
                      <a:endParaRPr kumimoji="1" lang="ja-JP" altLang="en-US" sz="2000" b="1" dirty="0"/>
                    </a:p>
                  </a:txBody>
                  <a:tcPr/>
                </a:tc>
                <a:tc>
                  <a:txBody>
                    <a:bodyPr/>
                    <a:lstStyle/>
                    <a:p>
                      <a:r>
                        <a:rPr kumimoji="1" lang="en-US" altLang="ja-JP" sz="2000" b="1" dirty="0" smtClean="0"/>
                        <a:t>381,471</a:t>
                      </a:r>
                      <a:endParaRPr kumimoji="1" lang="ja-JP" altLang="en-US" sz="2000" b="1" dirty="0"/>
                    </a:p>
                  </a:txBody>
                  <a:tcPr/>
                </a:tc>
                <a:tc>
                  <a:txBody>
                    <a:bodyPr/>
                    <a:lstStyle/>
                    <a:p>
                      <a:r>
                        <a:rPr kumimoji="1" lang="en-US" altLang="ja-JP" sz="2000" b="1" dirty="0" smtClean="0"/>
                        <a:t>34,284</a:t>
                      </a:r>
                      <a:endParaRPr kumimoji="1" lang="ja-JP" altLang="en-US" sz="2000" b="1" dirty="0"/>
                    </a:p>
                  </a:txBody>
                  <a:tcPr/>
                </a:tc>
                <a:tc>
                  <a:txBody>
                    <a:bodyPr/>
                    <a:lstStyle/>
                    <a:p>
                      <a:r>
                        <a:rPr kumimoji="1" lang="en-US" altLang="ja-JP" sz="2000" b="1" dirty="0" smtClean="0"/>
                        <a:t>38,797</a:t>
                      </a:r>
                      <a:endParaRPr kumimoji="1" lang="ja-JP" altLang="en-US" sz="2000" b="1" dirty="0"/>
                    </a:p>
                  </a:txBody>
                  <a:tcPr/>
                </a:tc>
                <a:tc>
                  <a:txBody>
                    <a:bodyPr/>
                    <a:lstStyle/>
                    <a:p>
                      <a:r>
                        <a:rPr kumimoji="1" lang="en-US" altLang="ja-JP" sz="2000" b="1" dirty="0" smtClean="0"/>
                        <a:t>34,416</a:t>
                      </a:r>
                      <a:endParaRPr kumimoji="1" lang="ja-JP" altLang="en-US" sz="2000" b="1" dirty="0"/>
                    </a:p>
                  </a:txBody>
                  <a:tcPr/>
                </a:tc>
                <a:tc>
                  <a:txBody>
                    <a:bodyPr/>
                    <a:lstStyle/>
                    <a:p>
                      <a:r>
                        <a:rPr kumimoji="1" lang="en-US" altLang="ja-JP" sz="2000" b="1" dirty="0" smtClean="0"/>
                        <a:t>23,712</a:t>
                      </a:r>
                      <a:endParaRPr kumimoji="1" lang="ja-JP" altLang="en-US" sz="2000" b="1" dirty="0"/>
                    </a:p>
                  </a:txBody>
                  <a:tcPr/>
                </a:tc>
                <a:tc>
                  <a:txBody>
                    <a:bodyPr/>
                    <a:lstStyle/>
                    <a:p>
                      <a:r>
                        <a:rPr kumimoji="1" lang="en-US" altLang="ja-JP" sz="2000" b="1" dirty="0" smtClean="0"/>
                        <a:t>9,370</a:t>
                      </a:r>
                      <a:endParaRPr kumimoji="1" lang="ja-JP" altLang="en-US" sz="2000" b="1" dirty="0"/>
                    </a:p>
                  </a:txBody>
                  <a:tcPr/>
                </a:tc>
                <a:tc>
                  <a:txBody>
                    <a:bodyPr/>
                    <a:lstStyle/>
                    <a:p>
                      <a:r>
                        <a:rPr kumimoji="1" lang="en-US" altLang="ja-JP" sz="2000" b="1" dirty="0" smtClean="0"/>
                        <a:t>7,354</a:t>
                      </a:r>
                      <a:endParaRPr kumimoji="1" lang="ja-JP" altLang="en-US" sz="2000" b="1" dirty="0"/>
                    </a:p>
                  </a:txBody>
                  <a:tcPr/>
                </a:tc>
              </a:tr>
            </a:tbl>
          </a:graphicData>
        </a:graphic>
      </p:graphicFrame>
      <p:sp>
        <p:nvSpPr>
          <p:cNvPr id="6" name="テキスト ボックス 5"/>
          <p:cNvSpPr txBox="1"/>
          <p:nvPr/>
        </p:nvSpPr>
        <p:spPr>
          <a:xfrm>
            <a:off x="827584" y="3676444"/>
            <a:ext cx="7948010" cy="523220"/>
          </a:xfrm>
          <a:prstGeom prst="rect">
            <a:avLst/>
          </a:prstGeom>
          <a:noFill/>
        </p:spPr>
        <p:txBody>
          <a:bodyPr wrap="none" rtlCol="0">
            <a:spAutoFit/>
          </a:bodyPr>
          <a:lstStyle/>
          <a:p>
            <a:r>
              <a:rPr lang="ko-KR" altLang="en-US" sz="2800" dirty="0" smtClean="0"/>
              <a:t>도표</a:t>
            </a:r>
            <a:r>
              <a:rPr lang="en-US" altLang="ko-KR" sz="2800" dirty="0" smtClean="0"/>
              <a:t>6.6</a:t>
            </a:r>
            <a:r>
              <a:rPr lang="ja-JP" altLang="en-US" sz="2800" dirty="0" smtClean="0"/>
              <a:t>　</a:t>
            </a:r>
            <a:r>
              <a:rPr lang="ko-KR" altLang="en-US" sz="2800" dirty="0" smtClean="0"/>
              <a:t>일본 태양광발전의 건물외의 도입포텐셜</a:t>
            </a:r>
            <a:endParaRPr kumimoji="1" lang="ja-JP" altLang="en-US" sz="2800" dirty="0"/>
          </a:p>
        </p:txBody>
      </p:sp>
      <p:sp>
        <p:nvSpPr>
          <p:cNvPr id="7" name="テキスト ボックス 6"/>
          <p:cNvSpPr txBox="1"/>
          <p:nvPr/>
        </p:nvSpPr>
        <p:spPr>
          <a:xfrm>
            <a:off x="6876256" y="4056459"/>
            <a:ext cx="2068195" cy="523220"/>
          </a:xfrm>
          <a:prstGeom prst="rect">
            <a:avLst/>
          </a:prstGeom>
          <a:noFill/>
        </p:spPr>
        <p:txBody>
          <a:bodyPr wrap="none" rtlCol="0">
            <a:spAutoFit/>
          </a:bodyPr>
          <a:lstStyle/>
          <a:p>
            <a:r>
              <a:rPr kumimoji="1" lang="ja-JP" altLang="en-US" sz="2800" dirty="0" smtClean="0"/>
              <a:t>（</a:t>
            </a:r>
            <a:r>
              <a:rPr lang="ko-KR" altLang="en-US" sz="2800" dirty="0" smtClean="0"/>
              <a:t>단위</a:t>
            </a:r>
            <a:r>
              <a:rPr kumimoji="1" lang="ja-JP" altLang="en-US" sz="2800" dirty="0" smtClean="0"/>
              <a:t>：</a:t>
            </a:r>
            <a:r>
              <a:rPr kumimoji="1" lang="en-US" altLang="ja-JP" sz="2800" dirty="0" smtClean="0"/>
              <a:t>MW</a:t>
            </a:r>
            <a:r>
              <a:rPr kumimoji="1" lang="ja-JP" altLang="en-US" sz="2800" dirty="0" smtClean="0"/>
              <a:t>）</a:t>
            </a:r>
            <a:endParaRPr kumimoji="1" lang="ja-JP" altLang="en-US" sz="2800" dirty="0"/>
          </a:p>
        </p:txBody>
      </p:sp>
      <p:sp>
        <p:nvSpPr>
          <p:cNvPr id="8" name="テキスト ボックス 7"/>
          <p:cNvSpPr txBox="1"/>
          <p:nvPr/>
        </p:nvSpPr>
        <p:spPr>
          <a:xfrm>
            <a:off x="179512" y="6340351"/>
            <a:ext cx="4961615" cy="461665"/>
          </a:xfrm>
          <a:prstGeom prst="rect">
            <a:avLst/>
          </a:prstGeom>
          <a:noFill/>
        </p:spPr>
        <p:txBody>
          <a:bodyPr wrap="none" rtlCol="0">
            <a:spAutoFit/>
          </a:bodyPr>
          <a:lstStyle/>
          <a:p>
            <a:r>
              <a:rPr lang="ko-KR" altLang="en-US" sz="2400" dirty="0" smtClean="0"/>
              <a:t>출전</a:t>
            </a:r>
            <a:r>
              <a:rPr kumimoji="1" lang="ja-JP" altLang="en-US" sz="2400" dirty="0" smtClean="0"/>
              <a:t>：</a:t>
            </a:r>
            <a:r>
              <a:rPr kumimoji="1" lang="ko-KR" altLang="en-US" sz="2400" dirty="0" smtClean="0"/>
              <a:t>미즈호정보총합연구소</a:t>
            </a:r>
            <a:r>
              <a:rPr kumimoji="1" lang="ja-JP" altLang="en-US" sz="2400" dirty="0" smtClean="0"/>
              <a:t>（</a:t>
            </a:r>
            <a:r>
              <a:rPr kumimoji="1" lang="en-US" altLang="ja-JP" sz="2400" dirty="0" smtClean="0"/>
              <a:t>2013</a:t>
            </a:r>
            <a:r>
              <a:rPr kumimoji="1" lang="ja-JP" altLang="en-US" sz="2400" dirty="0" smtClean="0"/>
              <a:t>）</a:t>
            </a:r>
            <a:endParaRPr kumimoji="1" lang="ja-JP" altLang="en-US" sz="2400" dirty="0"/>
          </a:p>
        </p:txBody>
      </p:sp>
      <p:sp>
        <p:nvSpPr>
          <p:cNvPr id="10" name="テキスト ボックス 9"/>
          <p:cNvSpPr txBox="1"/>
          <p:nvPr/>
        </p:nvSpPr>
        <p:spPr>
          <a:xfrm>
            <a:off x="827584" y="116632"/>
            <a:ext cx="7148111" cy="523220"/>
          </a:xfrm>
          <a:prstGeom prst="rect">
            <a:avLst/>
          </a:prstGeom>
          <a:noFill/>
        </p:spPr>
        <p:txBody>
          <a:bodyPr wrap="none" rtlCol="0">
            <a:spAutoFit/>
          </a:bodyPr>
          <a:lstStyle/>
          <a:p>
            <a:r>
              <a:rPr lang="ko-KR" altLang="en-US" sz="2800" dirty="0" smtClean="0"/>
              <a:t>도표</a:t>
            </a:r>
            <a:r>
              <a:rPr lang="en-US" altLang="ko-KR" sz="2800" dirty="0" smtClean="0"/>
              <a:t>6.5</a:t>
            </a:r>
            <a:r>
              <a:rPr lang="ja-JP" altLang="en-US" sz="2800" dirty="0" smtClean="0"/>
              <a:t>　</a:t>
            </a:r>
            <a:r>
              <a:rPr lang="ko-KR" altLang="en-US" sz="2800" dirty="0" smtClean="0"/>
              <a:t>주요 재생가능에너지의 도입포텐셜</a:t>
            </a:r>
            <a:endParaRPr kumimoji="1" lang="ja-JP" altLang="en-US" sz="2800" dirty="0"/>
          </a:p>
        </p:txBody>
      </p:sp>
      <p:graphicFrame>
        <p:nvGraphicFramePr>
          <p:cNvPr id="2" name="表 1"/>
          <p:cNvGraphicFramePr>
            <a:graphicFrameLocks noGrp="1"/>
          </p:cNvGraphicFramePr>
          <p:nvPr>
            <p:extLst>
              <p:ext uri="{D42A27DB-BD31-4B8C-83A1-F6EECF244321}">
                <p14:modId xmlns:p14="http://schemas.microsoft.com/office/powerpoint/2010/main" val="1896908815"/>
              </p:ext>
            </p:extLst>
          </p:nvPr>
        </p:nvGraphicFramePr>
        <p:xfrm>
          <a:off x="299247" y="716308"/>
          <a:ext cx="8645202" cy="2341290"/>
        </p:xfrm>
        <a:graphic>
          <a:graphicData uri="http://schemas.openxmlformats.org/drawingml/2006/table">
            <a:tbl>
              <a:tblPr firstRow="1" bandRow="1">
                <a:tableStyleId>{5C22544A-7EE6-4342-B048-85BDC9FD1C3A}</a:tableStyleId>
              </a:tblPr>
              <a:tblGrid>
                <a:gridCol w="1968497"/>
                <a:gridCol w="2664296"/>
                <a:gridCol w="4012409"/>
              </a:tblGrid>
              <a:tr h="390215">
                <a:tc>
                  <a:txBody>
                    <a:bodyPr/>
                    <a:lstStyle/>
                    <a:p>
                      <a:endParaRPr kumimoji="1" lang="ja-JP" altLang="en-US" dirty="0"/>
                    </a:p>
                  </a:txBody>
                  <a:tcPr/>
                </a:tc>
                <a:tc>
                  <a:txBody>
                    <a:bodyPr/>
                    <a:lstStyle/>
                    <a:p>
                      <a:r>
                        <a:rPr kumimoji="1" lang="ko-KR" altLang="en-US" dirty="0" smtClean="0"/>
                        <a:t>도입포텐셜</a:t>
                      </a:r>
                      <a:r>
                        <a:rPr kumimoji="1" lang="en-US" altLang="ko-KR" dirty="0" smtClean="0"/>
                        <a:t>(</a:t>
                      </a:r>
                      <a:r>
                        <a:rPr kumimoji="1" lang="ko-KR" altLang="en-US" dirty="0" smtClean="0"/>
                        <a:t>백만</a:t>
                      </a:r>
                      <a:r>
                        <a:rPr kumimoji="1" lang="en-US" altLang="ko-KR" dirty="0" smtClean="0"/>
                        <a:t>kW)</a:t>
                      </a:r>
                      <a:endParaRPr kumimoji="1" lang="ja-JP" altLang="en-US" dirty="0"/>
                    </a:p>
                  </a:txBody>
                  <a:tcPr/>
                </a:tc>
                <a:tc>
                  <a:txBody>
                    <a:bodyPr/>
                    <a:lstStyle/>
                    <a:p>
                      <a:r>
                        <a:rPr kumimoji="1" lang="ko-KR" altLang="en-US" dirty="0" smtClean="0"/>
                        <a:t>계획</a:t>
                      </a:r>
                      <a:r>
                        <a:rPr kumimoji="1" lang="ja-JP" altLang="en-US" dirty="0" smtClean="0"/>
                        <a:t>～</a:t>
                      </a:r>
                      <a:r>
                        <a:rPr kumimoji="1" lang="ko-KR" altLang="en-US" dirty="0" smtClean="0"/>
                        <a:t>가동까지 소요시간</a:t>
                      </a:r>
                      <a:endParaRPr kumimoji="1" lang="ja-JP" altLang="en-US" dirty="0"/>
                    </a:p>
                  </a:txBody>
                  <a:tcPr/>
                </a:tc>
              </a:tr>
              <a:tr h="390215">
                <a:tc>
                  <a:txBody>
                    <a:bodyPr/>
                    <a:lstStyle/>
                    <a:p>
                      <a:r>
                        <a:rPr kumimoji="1" lang="ko-KR" altLang="en-US" dirty="0" smtClean="0"/>
                        <a:t>태양광발전</a:t>
                      </a:r>
                      <a:endParaRPr kumimoji="1" lang="ja-JP" altLang="en-US" dirty="0"/>
                    </a:p>
                  </a:txBody>
                  <a:tcPr/>
                </a:tc>
                <a:tc>
                  <a:txBody>
                    <a:bodyPr/>
                    <a:lstStyle/>
                    <a:p>
                      <a:pPr algn="ctr"/>
                      <a:r>
                        <a:rPr kumimoji="1" lang="en-US" altLang="ja-JP" dirty="0" smtClean="0"/>
                        <a:t>332</a:t>
                      </a:r>
                      <a:endParaRPr kumimoji="1" lang="ja-JP" altLang="en-US" dirty="0"/>
                    </a:p>
                  </a:txBody>
                  <a:tcPr/>
                </a:tc>
                <a:tc>
                  <a:txBody>
                    <a:bodyPr/>
                    <a:lstStyle/>
                    <a:p>
                      <a:r>
                        <a:rPr kumimoji="1" lang="ko-KR" altLang="en-US" dirty="0" smtClean="0"/>
                        <a:t>주택용</a:t>
                      </a:r>
                      <a:r>
                        <a:rPr kumimoji="1" lang="en-US" altLang="ko-KR" dirty="0" smtClean="0"/>
                        <a:t>(2-3</a:t>
                      </a:r>
                      <a:r>
                        <a:rPr kumimoji="1" lang="ko-KR" altLang="en-US" dirty="0" smtClean="0"/>
                        <a:t>개월</a:t>
                      </a:r>
                      <a:r>
                        <a:rPr kumimoji="1" lang="en-US" altLang="ko-KR" dirty="0" smtClean="0"/>
                        <a:t>) , </a:t>
                      </a:r>
                      <a:r>
                        <a:rPr kumimoji="1" lang="ko-KR" altLang="en-US" dirty="0" smtClean="0"/>
                        <a:t>메가솔라</a:t>
                      </a:r>
                      <a:r>
                        <a:rPr kumimoji="1" lang="en-US" altLang="ko-KR" dirty="0" smtClean="0"/>
                        <a:t>(</a:t>
                      </a:r>
                      <a:r>
                        <a:rPr kumimoji="1" lang="ko-KR" altLang="en-US" dirty="0" smtClean="0"/>
                        <a:t>약</a:t>
                      </a:r>
                      <a:r>
                        <a:rPr kumimoji="1" lang="en-US" altLang="ko-KR" dirty="0" smtClean="0"/>
                        <a:t>1</a:t>
                      </a:r>
                      <a:r>
                        <a:rPr kumimoji="1" lang="ko-KR" altLang="en-US" dirty="0" smtClean="0"/>
                        <a:t>년</a:t>
                      </a:r>
                      <a:r>
                        <a:rPr kumimoji="1" lang="en-US" altLang="ko-KR" dirty="0" smtClean="0"/>
                        <a:t>)</a:t>
                      </a:r>
                      <a:endParaRPr kumimoji="1" lang="ja-JP" altLang="en-US" dirty="0"/>
                    </a:p>
                  </a:txBody>
                  <a:tcPr/>
                </a:tc>
              </a:tr>
              <a:tr h="390215">
                <a:tc>
                  <a:txBody>
                    <a:bodyPr/>
                    <a:lstStyle/>
                    <a:p>
                      <a:r>
                        <a:rPr kumimoji="1" lang="ko-KR" altLang="en-US" dirty="0" smtClean="0"/>
                        <a:t>육상풍력</a:t>
                      </a:r>
                      <a:endParaRPr kumimoji="1" lang="ja-JP" altLang="en-US" dirty="0"/>
                    </a:p>
                  </a:txBody>
                  <a:tcPr/>
                </a:tc>
                <a:tc>
                  <a:txBody>
                    <a:bodyPr/>
                    <a:lstStyle/>
                    <a:p>
                      <a:pPr algn="ctr"/>
                      <a:r>
                        <a:rPr kumimoji="1" lang="en-US" altLang="ja-JP" dirty="0" smtClean="0"/>
                        <a:t>268</a:t>
                      </a:r>
                      <a:endParaRPr kumimoji="1" lang="ja-JP" altLang="en-US" dirty="0"/>
                    </a:p>
                  </a:txBody>
                  <a:tcPr/>
                </a:tc>
                <a:tc>
                  <a:txBody>
                    <a:bodyPr/>
                    <a:lstStyle/>
                    <a:p>
                      <a:r>
                        <a:rPr kumimoji="1" lang="en-US" altLang="ko-KR" dirty="0" smtClean="0"/>
                        <a:t>5-6</a:t>
                      </a:r>
                      <a:r>
                        <a:rPr kumimoji="1" lang="ko-KR" altLang="en-US" dirty="0" smtClean="0"/>
                        <a:t>년</a:t>
                      </a:r>
                      <a:endParaRPr kumimoji="1" lang="ja-JP" altLang="en-US" dirty="0"/>
                    </a:p>
                  </a:txBody>
                  <a:tcPr/>
                </a:tc>
              </a:tr>
              <a:tr h="390215">
                <a:tc>
                  <a:txBody>
                    <a:bodyPr/>
                    <a:lstStyle/>
                    <a:p>
                      <a:r>
                        <a:rPr kumimoji="1" lang="ko-KR" altLang="en-US" dirty="0" smtClean="0"/>
                        <a:t>해상풍력</a:t>
                      </a:r>
                      <a:endParaRPr kumimoji="1" lang="ja-JP" altLang="en-US" dirty="0"/>
                    </a:p>
                  </a:txBody>
                  <a:tcPr/>
                </a:tc>
                <a:tc>
                  <a:txBody>
                    <a:bodyPr/>
                    <a:lstStyle/>
                    <a:p>
                      <a:pPr algn="ctr"/>
                      <a:r>
                        <a:rPr kumimoji="1" lang="en-US" altLang="ja-JP" dirty="0" smtClean="0"/>
                        <a:t>1,063</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ko-KR" dirty="0" smtClean="0"/>
                        <a:t>6-7</a:t>
                      </a:r>
                      <a:r>
                        <a:rPr kumimoji="1" lang="ko-KR" altLang="en-US" dirty="0" smtClean="0"/>
                        <a:t>년</a:t>
                      </a:r>
                      <a:endParaRPr kumimoji="1" lang="ja-JP" altLang="en-US" dirty="0"/>
                    </a:p>
                  </a:txBody>
                  <a:tcPr/>
                </a:tc>
              </a:tr>
              <a:tr h="390215">
                <a:tc>
                  <a:txBody>
                    <a:bodyPr/>
                    <a:lstStyle/>
                    <a:p>
                      <a:r>
                        <a:rPr kumimoji="1" lang="ko-KR" altLang="en-US" dirty="0" smtClean="0"/>
                        <a:t>중소수력</a:t>
                      </a:r>
                      <a:endParaRPr kumimoji="1" lang="ja-JP" altLang="en-US" dirty="0"/>
                    </a:p>
                  </a:txBody>
                  <a:tcPr/>
                </a:tc>
                <a:tc>
                  <a:txBody>
                    <a:bodyPr/>
                    <a:lstStyle/>
                    <a:p>
                      <a:pPr algn="ctr"/>
                      <a:r>
                        <a:rPr kumimoji="1" lang="en-US" altLang="ja-JP" dirty="0" smtClean="0"/>
                        <a:t>29</a:t>
                      </a:r>
                      <a:endParaRPr kumimoji="1" lang="ja-JP" altLang="en-US" dirty="0"/>
                    </a:p>
                  </a:txBody>
                  <a:tcPr/>
                </a:tc>
                <a:tc>
                  <a:txBody>
                    <a:bodyPr/>
                    <a:lstStyle/>
                    <a:p>
                      <a:r>
                        <a:rPr kumimoji="1" lang="ko-KR" altLang="en-US" dirty="0" smtClean="0"/>
                        <a:t>소규모</a:t>
                      </a:r>
                      <a:r>
                        <a:rPr kumimoji="1" lang="en-US" altLang="ko-KR" dirty="0" smtClean="0"/>
                        <a:t>(2-3</a:t>
                      </a:r>
                      <a:r>
                        <a:rPr kumimoji="1" lang="ko-KR" altLang="en-US" dirty="0" smtClean="0"/>
                        <a:t>년</a:t>
                      </a:r>
                      <a:r>
                        <a:rPr kumimoji="1" lang="en-US" altLang="ko-KR" dirty="0" smtClean="0"/>
                        <a:t>), </a:t>
                      </a:r>
                      <a:r>
                        <a:rPr kumimoji="1" lang="ko-KR" altLang="en-US" dirty="0" smtClean="0"/>
                        <a:t>중규모</a:t>
                      </a:r>
                      <a:r>
                        <a:rPr kumimoji="1" lang="en-US" altLang="ko-KR" dirty="0" smtClean="0"/>
                        <a:t>(4-5</a:t>
                      </a:r>
                      <a:r>
                        <a:rPr kumimoji="1" lang="ko-KR" altLang="en-US" dirty="0" smtClean="0"/>
                        <a:t>년</a:t>
                      </a:r>
                      <a:r>
                        <a:rPr kumimoji="1" lang="en-US" altLang="ko-KR" dirty="0" smtClean="0"/>
                        <a:t>)</a:t>
                      </a:r>
                      <a:endParaRPr kumimoji="1" lang="ja-JP" altLang="en-US" dirty="0"/>
                    </a:p>
                  </a:txBody>
                  <a:tcPr/>
                </a:tc>
              </a:tr>
              <a:tr h="390215">
                <a:tc>
                  <a:txBody>
                    <a:bodyPr/>
                    <a:lstStyle/>
                    <a:p>
                      <a:r>
                        <a:rPr kumimoji="1" lang="ko-KR" altLang="en-US" dirty="0" smtClean="0"/>
                        <a:t>지열</a:t>
                      </a:r>
                      <a:endParaRPr kumimoji="1" lang="ja-JP" altLang="en-US" dirty="0"/>
                    </a:p>
                  </a:txBody>
                  <a:tcPr/>
                </a:tc>
                <a:tc>
                  <a:txBody>
                    <a:bodyPr/>
                    <a:lstStyle/>
                    <a:p>
                      <a:pPr algn="ctr"/>
                      <a:r>
                        <a:rPr kumimoji="1" lang="en-US" altLang="ja-JP" dirty="0" smtClean="0"/>
                        <a:t>2.3</a:t>
                      </a:r>
                      <a:endParaRPr kumimoji="1" lang="ja-JP" altLang="en-US" dirty="0"/>
                    </a:p>
                  </a:txBody>
                  <a:tcPr/>
                </a:tc>
                <a:tc>
                  <a:txBody>
                    <a:bodyPr/>
                    <a:lstStyle/>
                    <a:p>
                      <a:r>
                        <a:rPr kumimoji="1" lang="en-US" altLang="ja-JP" dirty="0" smtClean="0"/>
                        <a:t>9-13</a:t>
                      </a:r>
                      <a:r>
                        <a:rPr kumimoji="1" lang="ko-KR" altLang="en-US" dirty="0" smtClean="0"/>
                        <a:t>년</a:t>
                      </a:r>
                      <a:endParaRPr kumimoji="1" lang="ja-JP" altLang="en-US" dirty="0"/>
                    </a:p>
                  </a:txBody>
                  <a:tcPr/>
                </a:tc>
              </a:tr>
            </a:tbl>
          </a:graphicData>
        </a:graphic>
      </p:graphicFrame>
      <p:sp>
        <p:nvSpPr>
          <p:cNvPr id="11" name="テキスト ボックス 10"/>
          <p:cNvSpPr txBox="1"/>
          <p:nvPr/>
        </p:nvSpPr>
        <p:spPr>
          <a:xfrm>
            <a:off x="179512" y="3028436"/>
            <a:ext cx="2807179" cy="461665"/>
          </a:xfrm>
          <a:prstGeom prst="rect">
            <a:avLst/>
          </a:prstGeom>
          <a:noFill/>
        </p:spPr>
        <p:txBody>
          <a:bodyPr wrap="none" rtlCol="0">
            <a:spAutoFit/>
          </a:bodyPr>
          <a:lstStyle/>
          <a:p>
            <a:r>
              <a:rPr lang="ko-KR" altLang="en-US" sz="2400" dirty="0" smtClean="0"/>
              <a:t>출전</a:t>
            </a:r>
            <a:r>
              <a:rPr kumimoji="1" lang="ja-JP" altLang="en-US" sz="2400" dirty="0" smtClean="0"/>
              <a:t>：</a:t>
            </a:r>
            <a:r>
              <a:rPr lang="ko-KR" altLang="en-US" sz="2400" dirty="0" smtClean="0"/>
              <a:t>환경성</a:t>
            </a:r>
            <a:r>
              <a:rPr kumimoji="1" lang="ja-JP" altLang="en-US" sz="2400" dirty="0" smtClean="0"/>
              <a:t>（</a:t>
            </a:r>
            <a:r>
              <a:rPr kumimoji="1" lang="en-US" altLang="ja-JP" sz="2400" dirty="0" smtClean="0"/>
              <a:t>2013</a:t>
            </a:r>
            <a:r>
              <a:rPr kumimoji="1" lang="ja-JP" altLang="en-US" sz="2400" dirty="0" smtClean="0"/>
              <a:t>）</a:t>
            </a:r>
            <a:endParaRPr kumimoji="1" lang="ja-JP" altLang="en-US" sz="2400" dirty="0"/>
          </a:p>
        </p:txBody>
      </p:sp>
    </p:spTree>
    <p:extLst>
      <p:ext uri="{BB962C8B-B14F-4D97-AF65-F5344CB8AC3E}">
        <p14:creationId xmlns:p14="http://schemas.microsoft.com/office/powerpoint/2010/main" val="4182985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20" y="548680"/>
            <a:ext cx="8229600" cy="5544616"/>
          </a:xfrm>
        </p:spPr>
        <p:txBody>
          <a:bodyPr>
            <a:normAutofit/>
          </a:bodyPr>
          <a:lstStyle/>
          <a:p>
            <a:pPr marL="0" indent="0">
              <a:buNone/>
            </a:pPr>
            <a:endParaRPr lang="en-US" altLang="ja-JP" sz="2800" dirty="0" smtClean="0">
              <a:latin typeface="Times New Roman" panose="02020603050405020304" pitchFamily="18" charset="0"/>
              <a:cs typeface="Times New Roman" panose="02020603050405020304" pitchFamily="18" charset="0"/>
            </a:endParaRPr>
          </a:p>
          <a:p>
            <a:pPr marL="0" indent="0">
              <a:buNone/>
            </a:pPr>
            <a:r>
              <a:rPr lang="ja-JP" altLang="en-US" sz="2800" b="1" dirty="0" smtClean="0">
                <a:latin typeface="Times New Roman" panose="02020603050405020304" pitchFamily="18" charset="0"/>
                <a:ea typeface="Arial Unicode MS" panose="020B0604020202020204" pitchFamily="50" charset="-128"/>
                <a:cs typeface="Times New Roman" panose="02020603050405020304" pitchFamily="18" charset="0"/>
              </a:rPr>
              <a:t>●</a:t>
            </a:r>
            <a:r>
              <a:rPr lang="ko-KR" altLang="en-US" sz="3600" b="1" dirty="0" smtClean="0">
                <a:latin typeface="Times New Roman" panose="02020603050405020304" pitchFamily="18" charset="0"/>
                <a:ea typeface="Arial Unicode MS" panose="020B0604020202020204" pitchFamily="50" charset="-128"/>
                <a:cs typeface="Times New Roman" panose="02020603050405020304" pitchFamily="18" charset="0"/>
              </a:rPr>
              <a:t>한일의 </a:t>
            </a:r>
            <a:r>
              <a:rPr lang="ko-KR" altLang="en-US" sz="3600" b="1" dirty="0">
                <a:latin typeface="Times New Roman" panose="02020603050405020304" pitchFamily="18" charset="0"/>
                <a:ea typeface="Arial Unicode MS" panose="020B0604020202020204" pitchFamily="50" charset="-128"/>
                <a:cs typeface="Times New Roman" panose="02020603050405020304" pitchFamily="18" charset="0"/>
              </a:rPr>
              <a:t>최근의 </a:t>
            </a:r>
            <a:r>
              <a:rPr lang="ko-KR" altLang="en-US" sz="3600" b="1" dirty="0">
                <a:solidFill>
                  <a:srgbClr val="FF0000"/>
                </a:solidFill>
                <a:latin typeface="Times New Roman" panose="02020603050405020304" pitchFamily="18" charset="0"/>
                <a:ea typeface="Arial Unicode MS" panose="020B0604020202020204" pitchFamily="50" charset="-128"/>
                <a:cs typeface="Times New Roman" panose="02020603050405020304" pitchFamily="18" charset="0"/>
              </a:rPr>
              <a:t>재생가능에너지 정책의 전환</a:t>
            </a:r>
            <a:r>
              <a:rPr lang="ko-KR" altLang="en-US" sz="3600" b="1" dirty="0">
                <a:latin typeface="Times New Roman" panose="02020603050405020304" pitchFamily="18" charset="0"/>
                <a:ea typeface="Arial Unicode MS" panose="020B0604020202020204" pitchFamily="50" charset="-128"/>
                <a:cs typeface="Times New Roman" panose="02020603050405020304" pitchFamily="18" charset="0"/>
              </a:rPr>
              <a:t>이 양국의 재생가능에너지 보급에 </a:t>
            </a:r>
            <a:r>
              <a:rPr lang="ko-KR" altLang="en-US" sz="3600" b="1" dirty="0" smtClean="0">
                <a:latin typeface="Times New Roman" panose="02020603050405020304" pitchFamily="18" charset="0"/>
                <a:ea typeface="Arial Unicode MS" panose="020B0604020202020204" pitchFamily="50" charset="-128"/>
                <a:cs typeface="Times New Roman" panose="02020603050405020304" pitchFamily="18" charset="0"/>
              </a:rPr>
              <a:t>미친 </a:t>
            </a:r>
            <a:r>
              <a:rPr lang="ko-KR" altLang="en-US" sz="3600" b="1" dirty="0">
                <a:latin typeface="Times New Roman" panose="02020603050405020304" pitchFamily="18" charset="0"/>
                <a:ea typeface="Arial Unicode MS" panose="020B0604020202020204" pitchFamily="50" charset="-128"/>
                <a:cs typeface="Times New Roman" panose="02020603050405020304" pitchFamily="18" charset="0"/>
              </a:rPr>
              <a:t>영향을 비교 분석 </a:t>
            </a:r>
            <a:endParaRPr lang="en-US" altLang="ja-JP" sz="3600" b="1" dirty="0" smtClean="0">
              <a:ea typeface="Arial Unicode MS" panose="020B0604020202020204" pitchFamily="50" charset="-128"/>
              <a:cs typeface="Times New Roman" panose="02020603050405020304" pitchFamily="18" charset="0"/>
            </a:endParaRPr>
          </a:p>
          <a:p>
            <a:pPr marL="0" indent="0">
              <a:buNone/>
            </a:pPr>
            <a:endParaRPr lang="en-US" altLang="ja-JP" sz="2800" b="1" dirty="0" smtClean="0">
              <a:ea typeface="Arial Unicode MS" panose="020B0604020202020204" pitchFamily="50" charset="-128"/>
              <a:cs typeface="Times New Roman" panose="02020603050405020304" pitchFamily="18" charset="0"/>
            </a:endParaRPr>
          </a:p>
          <a:p>
            <a:pPr marL="0" indent="0">
              <a:buNone/>
            </a:pPr>
            <a:endParaRPr lang="en-US" altLang="ja-JP" sz="2800" b="1" dirty="0" smtClean="0">
              <a:ea typeface="Arial Unicode MS" panose="020B0604020202020204" pitchFamily="50" charset="-128"/>
              <a:cs typeface="Times New Roman" panose="02020603050405020304" pitchFamily="18" charset="0"/>
            </a:endParaRPr>
          </a:p>
          <a:p>
            <a:pPr marL="0" indent="0">
              <a:buNone/>
            </a:pPr>
            <a:r>
              <a:rPr lang="ja-JP" altLang="en-US" sz="2800" b="1" dirty="0">
                <a:ea typeface="Arial Unicode MS" panose="020B0604020202020204" pitchFamily="50" charset="-128"/>
                <a:cs typeface="Times New Roman" panose="02020603050405020304" pitchFamily="18" charset="0"/>
              </a:rPr>
              <a:t>　</a:t>
            </a:r>
            <a:r>
              <a:rPr lang="ko-KR" altLang="en-US" sz="4000" b="1" dirty="0">
                <a:ea typeface="Arial Unicode MS" panose="020B0604020202020204" pitchFamily="50" charset="-128"/>
                <a:cs typeface="Times New Roman" panose="02020603050405020304" pitchFamily="18" charset="0"/>
              </a:rPr>
              <a:t>양국에 있어서의 </a:t>
            </a:r>
            <a:r>
              <a:rPr lang="ko-KR" altLang="en-US" sz="4000" b="1" dirty="0">
                <a:solidFill>
                  <a:srgbClr val="FF0000"/>
                </a:solidFill>
                <a:ea typeface="Arial Unicode MS" panose="020B0604020202020204" pitchFamily="50" charset="-128"/>
                <a:cs typeface="Times New Roman" panose="02020603050405020304" pitchFamily="18" charset="0"/>
              </a:rPr>
              <a:t>재생가능에너지 </a:t>
            </a:r>
            <a:r>
              <a:rPr lang="ko-KR" altLang="en-US" sz="4000" b="1" dirty="0" smtClean="0">
                <a:solidFill>
                  <a:srgbClr val="FF0000"/>
                </a:solidFill>
                <a:ea typeface="Arial Unicode MS" panose="020B0604020202020204" pitchFamily="50" charset="-128"/>
                <a:cs typeface="Times New Roman" panose="02020603050405020304" pitchFamily="18" charset="0"/>
              </a:rPr>
              <a:t>보급 활성화</a:t>
            </a:r>
            <a:r>
              <a:rPr lang="ko-KR" altLang="en-US" sz="4000" b="1" dirty="0" smtClean="0">
                <a:ea typeface="Arial Unicode MS" panose="020B0604020202020204" pitchFamily="50" charset="-128"/>
                <a:cs typeface="Times New Roman" panose="02020603050405020304" pitchFamily="18" charset="0"/>
              </a:rPr>
              <a:t>를</a:t>
            </a:r>
            <a:r>
              <a:rPr lang="ko-KR" altLang="en-US" sz="4000" b="1" dirty="0" smtClean="0">
                <a:solidFill>
                  <a:srgbClr val="FF0000"/>
                </a:solidFill>
                <a:ea typeface="Arial Unicode MS" panose="020B0604020202020204" pitchFamily="50" charset="-128"/>
                <a:cs typeface="Times New Roman" panose="02020603050405020304" pitchFamily="18" charset="0"/>
              </a:rPr>
              <a:t> </a:t>
            </a:r>
            <a:r>
              <a:rPr lang="ko-KR" altLang="en-US" sz="4000" b="1" dirty="0">
                <a:ea typeface="Arial Unicode MS" panose="020B0604020202020204" pitchFamily="50" charset="-128"/>
                <a:cs typeface="Times New Roman" panose="02020603050405020304" pitchFamily="18" charset="0"/>
              </a:rPr>
              <a:t>향한 정책과제를 </a:t>
            </a:r>
            <a:r>
              <a:rPr lang="ko-KR" altLang="en-US" sz="4000" b="1" dirty="0" smtClean="0">
                <a:ea typeface="Arial Unicode MS" panose="020B0604020202020204" pitchFamily="50" charset="-128"/>
                <a:cs typeface="Times New Roman" panose="02020603050405020304" pitchFamily="18" charset="0"/>
              </a:rPr>
              <a:t>고찰</a:t>
            </a:r>
            <a:endParaRPr lang="en-US" altLang="ja-JP" sz="4000" b="1" dirty="0" smtClean="0">
              <a:ea typeface="Arial Unicode MS" panose="020B0604020202020204" pitchFamily="50" charset="-128"/>
              <a:cs typeface="Times New Roman" panose="02020603050405020304" pitchFamily="18" charset="0"/>
            </a:endParaRPr>
          </a:p>
        </p:txBody>
      </p:sp>
      <p:sp>
        <p:nvSpPr>
          <p:cNvPr id="4" name="星 6 3"/>
          <p:cNvSpPr/>
          <p:nvPr/>
        </p:nvSpPr>
        <p:spPr>
          <a:xfrm>
            <a:off x="469888" y="1196752"/>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星 6 4"/>
          <p:cNvSpPr/>
          <p:nvPr/>
        </p:nvSpPr>
        <p:spPr>
          <a:xfrm>
            <a:off x="349996" y="3978408"/>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908720"/>
            <a:ext cx="8640960" cy="2160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79512" y="3620881"/>
            <a:ext cx="8712968" cy="2160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92228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292"/>
            <a:ext cx="8229600" cy="1143000"/>
          </a:xfrm>
        </p:spPr>
        <p:txBody>
          <a:bodyPr/>
          <a:lstStyle/>
          <a:p>
            <a:r>
              <a:rPr kumimoji="1" lang="ko-KR" altLang="en-US" dirty="0" smtClean="0"/>
              <a:t>시민참가형 에너지연구회</a:t>
            </a:r>
            <a:endParaRPr kumimoji="1" lang="ja-JP" altLang="en-US" dirty="0"/>
          </a:p>
        </p:txBody>
      </p:sp>
      <p:sp>
        <p:nvSpPr>
          <p:cNvPr id="3" name="コンテンツ プレースホルダー 2"/>
          <p:cNvSpPr>
            <a:spLocks noGrp="1"/>
          </p:cNvSpPr>
          <p:nvPr>
            <p:ph idx="1"/>
          </p:nvPr>
        </p:nvSpPr>
        <p:spPr>
          <a:xfrm>
            <a:off x="457200" y="1168252"/>
            <a:ext cx="8229600" cy="5357092"/>
          </a:xfrm>
        </p:spPr>
        <p:txBody>
          <a:bodyPr>
            <a:normAutofit/>
          </a:bodyPr>
          <a:lstStyle/>
          <a:p>
            <a:r>
              <a:rPr lang="ko-KR" altLang="en-US" dirty="0" smtClean="0"/>
              <a:t>비</a:t>
            </a:r>
            <a:r>
              <a:rPr kumimoji="1" lang="ko-KR" altLang="en-US" dirty="0" smtClean="0"/>
              <a:t>영리활동법인</a:t>
            </a:r>
            <a:endParaRPr kumimoji="1" lang="en-US" altLang="ko-KR" dirty="0" smtClean="0"/>
          </a:p>
          <a:p>
            <a:pPr marL="0" indent="0">
              <a:buNone/>
            </a:pPr>
            <a:r>
              <a:rPr lang="en-US" altLang="ja-JP" dirty="0"/>
              <a:t> </a:t>
            </a:r>
            <a:r>
              <a:rPr lang="en-US" altLang="ja-JP" dirty="0" smtClean="0"/>
              <a:t>   </a:t>
            </a:r>
            <a:r>
              <a:rPr lang="ko-KR" altLang="en-US" dirty="0" smtClean="0">
                <a:solidFill>
                  <a:srgbClr val="00B050"/>
                </a:solidFill>
              </a:rPr>
              <a:t>재생가능에너지추진시민포럼 서일본</a:t>
            </a:r>
            <a:endParaRPr kumimoji="1" lang="ja-JP" altLang="en-US" dirty="0">
              <a:solidFill>
                <a:srgbClr val="00B050"/>
              </a:solidFill>
            </a:endParaRPr>
          </a:p>
        </p:txBody>
      </p:sp>
      <p:sp>
        <p:nvSpPr>
          <p:cNvPr id="6" name="角丸四角形 5"/>
          <p:cNvSpPr/>
          <p:nvPr/>
        </p:nvSpPr>
        <p:spPr>
          <a:xfrm>
            <a:off x="736039" y="2543477"/>
            <a:ext cx="7931224" cy="1872208"/>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角丸四角形 6"/>
          <p:cNvSpPr/>
          <p:nvPr/>
        </p:nvSpPr>
        <p:spPr>
          <a:xfrm>
            <a:off x="755576" y="4581128"/>
            <a:ext cx="7931224" cy="2088232"/>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正方形/長方形 7"/>
          <p:cNvSpPr/>
          <p:nvPr/>
        </p:nvSpPr>
        <p:spPr>
          <a:xfrm>
            <a:off x="794166" y="2603776"/>
            <a:ext cx="7555668" cy="1815882"/>
          </a:xfrm>
          <a:prstGeom prst="rect">
            <a:avLst/>
          </a:prstGeom>
        </p:spPr>
        <p:txBody>
          <a:bodyPr wrap="square">
            <a:spAutoFit/>
          </a:bodyPr>
          <a:lstStyle/>
          <a:p>
            <a:pPr algn="just">
              <a:spcAft>
                <a:spcPts val="0"/>
              </a:spcAft>
            </a:pPr>
            <a:r>
              <a:rPr lang="ko-KR" altLang="ja-JP" sz="2800" u="sng" kern="100" dirty="0">
                <a:solidFill>
                  <a:srgbClr val="00B0F0"/>
                </a:solidFill>
                <a:latin typeface="+mn-ea"/>
                <a:cs typeface="Batang" panose="02030600000101010101" pitchFamily="18" charset="-127"/>
              </a:rPr>
              <a:t>연구회 연혁</a:t>
            </a:r>
            <a:endParaRPr lang="ja-JP" altLang="ja-JP" sz="2800" u="sng" kern="100" dirty="0">
              <a:solidFill>
                <a:srgbClr val="00B0F0"/>
              </a:solidFill>
              <a:latin typeface="+mn-ea"/>
              <a:cs typeface="Times New Roman" panose="02020603050405020304" pitchFamily="18" charset="0"/>
            </a:endParaRPr>
          </a:p>
          <a:p>
            <a:pPr algn="just">
              <a:spcAft>
                <a:spcPts val="0"/>
              </a:spcAft>
            </a:pPr>
            <a:r>
              <a:rPr lang="en-US" altLang="ja-JP" sz="2800" kern="100" dirty="0">
                <a:latin typeface="+mn-ea"/>
                <a:cs typeface="Times New Roman" panose="02020603050405020304" pitchFamily="18" charset="0"/>
              </a:rPr>
              <a:t>1999</a:t>
            </a:r>
            <a:r>
              <a:rPr lang="ko-KR" altLang="ja-JP" sz="2800" kern="100" dirty="0">
                <a:latin typeface="+mn-ea"/>
                <a:cs typeface="Batang" panose="02030600000101010101" pitchFamily="18" charset="-127"/>
              </a:rPr>
              <a:t>년</a:t>
            </a:r>
            <a:r>
              <a:rPr lang="ko-KR" altLang="ja-JP" sz="2800" kern="100" dirty="0">
                <a:latin typeface="+mn-ea"/>
                <a:cs typeface="Times New Roman" panose="02020603050405020304" pitchFamily="18" charset="0"/>
              </a:rPr>
              <a:t> </a:t>
            </a:r>
            <a:r>
              <a:rPr lang="ko-KR" altLang="ja-JP" sz="2800" kern="100" dirty="0">
                <a:latin typeface="+mn-ea"/>
                <a:cs typeface="Batang" panose="02030600000101010101" pitchFamily="18" charset="-127"/>
              </a:rPr>
              <a:t>지구온난화</a:t>
            </a:r>
            <a:r>
              <a:rPr lang="en-US" altLang="ja-JP" sz="2800" kern="100" dirty="0">
                <a:latin typeface="+mn-ea"/>
                <a:cs typeface="Batang" panose="02030600000101010101" pitchFamily="18" charset="-127"/>
              </a:rPr>
              <a:t>,</a:t>
            </a:r>
            <a:r>
              <a:rPr lang="en-US" altLang="ja-JP" sz="2800" kern="100" dirty="0">
                <a:latin typeface="+mn-ea"/>
                <a:cs typeface="Times New Roman" panose="02020603050405020304" pitchFamily="18" charset="0"/>
              </a:rPr>
              <a:t> </a:t>
            </a:r>
            <a:r>
              <a:rPr lang="ko-KR" altLang="ja-JP" sz="2800" kern="100" dirty="0">
                <a:latin typeface="+mn-ea"/>
                <a:cs typeface="Batang" panose="02030600000101010101" pitchFamily="18" charset="-127"/>
              </a:rPr>
              <a:t>원전</a:t>
            </a:r>
            <a:r>
              <a:rPr lang="ko-KR" altLang="ja-JP" sz="2800" kern="100" dirty="0">
                <a:latin typeface="+mn-ea"/>
                <a:cs typeface="Times New Roman" panose="02020603050405020304" pitchFamily="18" charset="0"/>
              </a:rPr>
              <a:t> </a:t>
            </a:r>
            <a:r>
              <a:rPr lang="ko-KR" altLang="ja-JP" sz="2800" kern="100" dirty="0">
                <a:latin typeface="+mn-ea"/>
                <a:cs typeface="Batang" panose="02030600000101010101" pitchFamily="18" charset="-127"/>
              </a:rPr>
              <a:t>없는</a:t>
            </a:r>
            <a:r>
              <a:rPr lang="ko-KR" altLang="ja-JP" sz="2800" kern="100" dirty="0">
                <a:latin typeface="+mn-ea"/>
                <a:cs typeface="Times New Roman" panose="02020603050405020304" pitchFamily="18" charset="0"/>
              </a:rPr>
              <a:t> </a:t>
            </a:r>
            <a:r>
              <a:rPr lang="ko-KR" altLang="ja-JP" sz="2800" kern="100" dirty="0" smtClean="0">
                <a:latin typeface="+mn-ea"/>
                <a:cs typeface="Batang" panose="02030600000101010101" pitchFamily="18" charset="-127"/>
              </a:rPr>
              <a:t>사회의</a:t>
            </a:r>
            <a:r>
              <a:rPr lang="en-US" altLang="ko-KR" sz="2800" kern="100" dirty="0" smtClean="0">
                <a:latin typeface="+mn-ea"/>
                <a:cs typeface="Batang" panose="02030600000101010101" pitchFamily="18" charset="-127"/>
              </a:rPr>
              <a:t> </a:t>
            </a:r>
            <a:r>
              <a:rPr lang="ko-KR" altLang="ja-JP" sz="2800" kern="100" dirty="0" smtClean="0">
                <a:latin typeface="+mn-ea"/>
                <a:cs typeface="Batang" panose="02030600000101010101" pitchFamily="18" charset="-127"/>
              </a:rPr>
              <a:t>형성을</a:t>
            </a:r>
            <a:r>
              <a:rPr lang="ko-KR" altLang="ja-JP" sz="2800" kern="100" dirty="0" smtClean="0">
                <a:latin typeface="+mn-ea"/>
                <a:cs typeface="Times New Roman" panose="02020603050405020304" pitchFamily="18" charset="0"/>
              </a:rPr>
              <a:t> </a:t>
            </a:r>
            <a:r>
              <a:rPr lang="ko-KR" altLang="ja-JP" sz="2800" kern="100" dirty="0">
                <a:latin typeface="+mn-ea"/>
                <a:cs typeface="Batang" panose="02030600000101010101" pitchFamily="18" charset="-127"/>
              </a:rPr>
              <a:t>목표로</a:t>
            </a:r>
            <a:r>
              <a:rPr lang="ko-KR" altLang="ja-JP" sz="2800" kern="100" dirty="0">
                <a:latin typeface="+mn-ea"/>
                <a:cs typeface="Times New Roman" panose="02020603050405020304" pitchFamily="18" charset="0"/>
              </a:rPr>
              <a:t> </a:t>
            </a:r>
            <a:r>
              <a:rPr lang="ko-KR" altLang="ja-JP" sz="2800" kern="100" dirty="0">
                <a:latin typeface="+mn-ea"/>
                <a:cs typeface="Batang" panose="02030600000101010101" pitchFamily="18" charset="-127"/>
              </a:rPr>
              <a:t>하고</a:t>
            </a:r>
            <a:r>
              <a:rPr lang="ko-KR" altLang="ja-JP" sz="2800" kern="100" dirty="0">
                <a:latin typeface="+mn-ea"/>
                <a:cs typeface="Times New Roman" panose="02020603050405020304" pitchFamily="18" charset="0"/>
              </a:rPr>
              <a:t> </a:t>
            </a:r>
            <a:r>
              <a:rPr lang="ko-KR" altLang="ja-JP" sz="2800" kern="100" dirty="0">
                <a:latin typeface="+mn-ea"/>
                <a:cs typeface="Batang" panose="02030600000101010101" pitchFamily="18" charset="-127"/>
              </a:rPr>
              <a:t>규슈지역내</a:t>
            </a:r>
            <a:r>
              <a:rPr lang="en-US" altLang="ja-JP" sz="2800" kern="100" dirty="0">
                <a:latin typeface="+mn-ea"/>
                <a:cs typeface="Times New Roman" panose="02020603050405020304" pitchFamily="18" charset="0"/>
              </a:rPr>
              <a:t> 10</a:t>
            </a:r>
            <a:r>
              <a:rPr lang="ko-KR" altLang="ja-JP" sz="2800" kern="100" dirty="0">
                <a:latin typeface="+mn-ea"/>
                <a:cs typeface="Batang" panose="02030600000101010101" pitchFamily="18" charset="-127"/>
              </a:rPr>
              <a:t>개의</a:t>
            </a:r>
            <a:r>
              <a:rPr lang="ko-KR" altLang="ja-JP" sz="2800" kern="100" dirty="0">
                <a:latin typeface="+mn-ea"/>
                <a:cs typeface="Times New Roman" panose="02020603050405020304" pitchFamily="18" charset="0"/>
              </a:rPr>
              <a:t> </a:t>
            </a:r>
            <a:r>
              <a:rPr lang="ko-KR" altLang="ja-JP" sz="2800" kern="100" dirty="0" smtClean="0">
                <a:latin typeface="+mn-ea"/>
                <a:cs typeface="Batang" panose="02030600000101010101" pitchFamily="18" charset="-127"/>
              </a:rPr>
              <a:t>시민단체가</a:t>
            </a:r>
            <a:r>
              <a:rPr lang="ko-KR" altLang="ja-JP" sz="2800" kern="100" dirty="0" smtClean="0">
                <a:latin typeface="+mn-ea"/>
                <a:cs typeface="Times New Roman" panose="02020603050405020304" pitchFamily="18" charset="0"/>
              </a:rPr>
              <a:t> </a:t>
            </a:r>
            <a:r>
              <a:rPr lang="ko-KR" altLang="ja-JP" sz="2800" kern="100" dirty="0">
                <a:latin typeface="+mn-ea"/>
                <a:cs typeface="Batang" panose="02030600000101010101" pitchFamily="18" charset="-127"/>
              </a:rPr>
              <a:t>임의단체로서</a:t>
            </a:r>
            <a:r>
              <a:rPr lang="ko-KR" altLang="ja-JP" sz="2800" kern="100" dirty="0">
                <a:latin typeface="+mn-ea"/>
                <a:cs typeface="Times New Roman" panose="02020603050405020304" pitchFamily="18" charset="0"/>
              </a:rPr>
              <a:t> </a:t>
            </a:r>
            <a:r>
              <a:rPr lang="ko-KR" altLang="ja-JP" sz="2800" kern="100" dirty="0">
                <a:latin typeface="+mn-ea"/>
                <a:cs typeface="Batang" panose="02030600000101010101" pitchFamily="18" charset="-127"/>
              </a:rPr>
              <a:t>설립</a:t>
            </a:r>
            <a:r>
              <a:rPr lang="en-US" altLang="ja-JP" sz="2800" kern="100" dirty="0">
                <a:latin typeface="+mn-ea"/>
                <a:cs typeface="Times New Roman" panose="02020603050405020304" pitchFamily="18" charset="0"/>
              </a:rPr>
              <a:t>. </a:t>
            </a:r>
            <a:endParaRPr lang="ja-JP" altLang="ja-JP" sz="2800" kern="100" dirty="0">
              <a:effectLst/>
              <a:latin typeface="+mn-ea"/>
              <a:cs typeface="Times New Roman" panose="02020603050405020304" pitchFamily="18" charset="0"/>
            </a:endParaRPr>
          </a:p>
        </p:txBody>
      </p:sp>
      <p:sp>
        <p:nvSpPr>
          <p:cNvPr id="9" name="正方形/長方形 8"/>
          <p:cNvSpPr/>
          <p:nvPr/>
        </p:nvSpPr>
        <p:spPr>
          <a:xfrm>
            <a:off x="971600" y="4646651"/>
            <a:ext cx="6912768" cy="1938992"/>
          </a:xfrm>
          <a:prstGeom prst="rect">
            <a:avLst/>
          </a:prstGeom>
        </p:spPr>
        <p:txBody>
          <a:bodyPr wrap="square">
            <a:spAutoFit/>
          </a:bodyPr>
          <a:lstStyle/>
          <a:p>
            <a:pPr algn="just">
              <a:spcAft>
                <a:spcPts val="0"/>
              </a:spcAft>
            </a:pPr>
            <a:r>
              <a:rPr lang="ko-KR" altLang="ja-JP" sz="2400" b="1" u="sng" kern="100" dirty="0">
                <a:solidFill>
                  <a:srgbClr val="00B0F0"/>
                </a:solidFill>
                <a:latin typeface="+mj-ea"/>
                <a:ea typeface="+mj-ea"/>
                <a:cs typeface="Batang" panose="02030600000101010101" pitchFamily="18" charset="-127"/>
              </a:rPr>
              <a:t>연구회</a:t>
            </a:r>
            <a:r>
              <a:rPr lang="ko-KR" altLang="ja-JP" sz="2400" b="1" u="sng" kern="100" dirty="0">
                <a:solidFill>
                  <a:srgbClr val="00B0F0"/>
                </a:solidFill>
                <a:latin typeface="+mj-ea"/>
                <a:ea typeface="+mj-ea"/>
                <a:cs typeface="Times New Roman" panose="02020603050405020304" pitchFamily="18" charset="0"/>
              </a:rPr>
              <a:t> </a:t>
            </a:r>
            <a:r>
              <a:rPr lang="ko-KR" altLang="ja-JP" sz="2400" b="1" u="sng" kern="100" dirty="0">
                <a:solidFill>
                  <a:srgbClr val="00B0F0"/>
                </a:solidFill>
                <a:latin typeface="+mj-ea"/>
                <a:ea typeface="+mj-ea"/>
                <a:cs typeface="Batang" panose="02030600000101010101" pitchFamily="18" charset="-127"/>
              </a:rPr>
              <a:t>토픽</a:t>
            </a:r>
            <a:r>
              <a:rPr lang="en-US" altLang="ja-JP" sz="2400" b="1" u="sng" kern="100" dirty="0">
                <a:solidFill>
                  <a:srgbClr val="00B0F0"/>
                </a:solidFill>
                <a:latin typeface="+mj-ea"/>
                <a:ea typeface="+mj-ea"/>
                <a:cs typeface="Times New Roman" panose="02020603050405020304" pitchFamily="18" charset="0"/>
              </a:rPr>
              <a:t> </a:t>
            </a:r>
            <a:endParaRPr lang="ja-JP" altLang="ja-JP" sz="2400" b="1" u="sng" kern="100" dirty="0">
              <a:solidFill>
                <a:srgbClr val="00B0F0"/>
              </a:solidFill>
              <a:latin typeface="+mj-ea"/>
              <a:ea typeface="+mj-ea"/>
              <a:cs typeface="Times New Roman" panose="02020603050405020304" pitchFamily="18" charset="0"/>
            </a:endParaRPr>
          </a:p>
          <a:p>
            <a:pPr algn="just">
              <a:spcAft>
                <a:spcPts val="0"/>
              </a:spcAft>
            </a:pPr>
            <a:r>
              <a:rPr lang="ja-JP" altLang="en-US" sz="2400" b="1" kern="100" dirty="0" smtClean="0">
                <a:latin typeface="+mj-ea"/>
                <a:ea typeface="+mj-ea"/>
                <a:cs typeface="Batang" panose="02030600000101010101" pitchFamily="18" charset="-127"/>
              </a:rPr>
              <a:t>○</a:t>
            </a:r>
            <a:r>
              <a:rPr lang="ko-KR" altLang="ja-JP" sz="2400" b="1" kern="100" dirty="0" smtClean="0">
                <a:latin typeface="+mj-ea"/>
                <a:ea typeface="+mj-ea"/>
                <a:cs typeface="Batang" panose="02030600000101010101" pitchFamily="18" charset="-127"/>
              </a:rPr>
              <a:t>재생가능에너지에</a:t>
            </a:r>
            <a:r>
              <a:rPr lang="ko-KR" altLang="ja-JP" sz="2400" b="1" kern="100" dirty="0" smtClean="0">
                <a:latin typeface="+mj-ea"/>
                <a:ea typeface="+mj-ea"/>
                <a:cs typeface="Times New Roman" panose="02020603050405020304" pitchFamily="18" charset="0"/>
              </a:rPr>
              <a:t> </a:t>
            </a:r>
            <a:r>
              <a:rPr lang="ko-KR" altLang="ja-JP" sz="2400" b="1" kern="100" dirty="0">
                <a:latin typeface="+mj-ea"/>
                <a:ea typeface="+mj-ea"/>
                <a:cs typeface="Batang" panose="02030600000101010101" pitchFamily="18" charset="-127"/>
              </a:rPr>
              <a:t>관한</a:t>
            </a:r>
            <a:r>
              <a:rPr lang="ko-KR" altLang="ja-JP" sz="2400" b="1" kern="100" dirty="0">
                <a:latin typeface="+mj-ea"/>
                <a:ea typeface="+mj-ea"/>
                <a:cs typeface="Times New Roman" panose="02020603050405020304" pitchFamily="18" charset="0"/>
              </a:rPr>
              <a:t> </a:t>
            </a:r>
            <a:r>
              <a:rPr lang="ko-KR" altLang="ja-JP" sz="2400" b="1" kern="100" dirty="0">
                <a:latin typeface="+mj-ea"/>
                <a:ea typeface="+mj-ea"/>
                <a:cs typeface="Batang" panose="02030600000101010101" pitchFamily="18" charset="-127"/>
              </a:rPr>
              <a:t>제도</a:t>
            </a:r>
            <a:r>
              <a:rPr lang="en-US" altLang="ja-JP" sz="2400" b="1" kern="100" dirty="0">
                <a:latin typeface="+mj-ea"/>
                <a:ea typeface="+mj-ea"/>
                <a:cs typeface="Times New Roman" panose="02020603050405020304" pitchFamily="18" charset="0"/>
              </a:rPr>
              <a:t>·</a:t>
            </a:r>
            <a:r>
              <a:rPr lang="ko-KR" altLang="ja-JP" sz="2400" b="1" kern="100" dirty="0">
                <a:latin typeface="+mj-ea"/>
                <a:ea typeface="+mj-ea"/>
                <a:cs typeface="Batang" panose="02030600000101010101" pitchFamily="18" charset="-127"/>
              </a:rPr>
              <a:t>정책</a:t>
            </a:r>
            <a:r>
              <a:rPr lang="en-US" altLang="ja-JP" sz="2400" b="1" kern="100" dirty="0">
                <a:latin typeface="+mj-ea"/>
                <a:ea typeface="+mj-ea"/>
                <a:cs typeface="Times New Roman" panose="02020603050405020304" pitchFamily="18" charset="0"/>
              </a:rPr>
              <a:t> </a:t>
            </a:r>
            <a:endParaRPr lang="ja-JP" altLang="ja-JP" sz="2400" b="1" kern="100" dirty="0">
              <a:latin typeface="+mj-ea"/>
              <a:ea typeface="+mj-ea"/>
              <a:cs typeface="Times New Roman" panose="02020603050405020304" pitchFamily="18" charset="0"/>
            </a:endParaRPr>
          </a:p>
          <a:p>
            <a:pPr algn="just">
              <a:spcAft>
                <a:spcPts val="0"/>
              </a:spcAft>
            </a:pPr>
            <a:r>
              <a:rPr lang="ja-JP" altLang="en-US" sz="2400" b="1" kern="100" dirty="0" smtClean="0">
                <a:latin typeface="+mj-ea"/>
                <a:ea typeface="+mj-ea"/>
                <a:cs typeface="Batang" panose="02030600000101010101" pitchFamily="18" charset="-127"/>
              </a:rPr>
              <a:t>○</a:t>
            </a:r>
            <a:r>
              <a:rPr lang="ko-KR" altLang="ja-JP" sz="2400" b="1" kern="100" dirty="0" smtClean="0">
                <a:latin typeface="+mj-ea"/>
                <a:ea typeface="+mj-ea"/>
                <a:cs typeface="Batang" panose="02030600000101010101" pitchFamily="18" charset="-127"/>
              </a:rPr>
              <a:t>선진</a:t>
            </a:r>
            <a:r>
              <a:rPr lang="ko-KR" altLang="ja-JP" sz="2400" b="1" kern="100" dirty="0" smtClean="0">
                <a:latin typeface="+mj-ea"/>
                <a:ea typeface="+mj-ea"/>
                <a:cs typeface="Times New Roman" panose="02020603050405020304" pitchFamily="18" charset="0"/>
              </a:rPr>
              <a:t> </a:t>
            </a:r>
            <a:r>
              <a:rPr lang="ko-KR" altLang="ja-JP" sz="2400" b="1" kern="100" dirty="0">
                <a:latin typeface="+mj-ea"/>
                <a:ea typeface="+mj-ea"/>
                <a:cs typeface="Batang" panose="02030600000101010101" pitchFamily="18" charset="-127"/>
              </a:rPr>
              <a:t>사례의</a:t>
            </a:r>
            <a:r>
              <a:rPr lang="ko-KR" altLang="ja-JP" sz="2400" b="1" kern="100" dirty="0">
                <a:latin typeface="+mj-ea"/>
                <a:ea typeface="+mj-ea"/>
                <a:cs typeface="Times New Roman" panose="02020603050405020304" pitchFamily="18" charset="0"/>
              </a:rPr>
              <a:t> </a:t>
            </a:r>
            <a:r>
              <a:rPr lang="ko-KR" altLang="ja-JP" sz="2400" b="1" kern="100" dirty="0">
                <a:latin typeface="+mj-ea"/>
                <a:ea typeface="+mj-ea"/>
                <a:cs typeface="Batang" panose="02030600000101010101" pitchFamily="18" charset="-127"/>
              </a:rPr>
              <a:t>연구</a:t>
            </a:r>
            <a:r>
              <a:rPr lang="en-US" altLang="ja-JP" sz="2400" b="1" kern="100" dirty="0">
                <a:latin typeface="+mj-ea"/>
                <a:ea typeface="+mj-ea"/>
                <a:cs typeface="Times New Roman" panose="02020603050405020304" pitchFamily="18" charset="0"/>
              </a:rPr>
              <a:t> </a:t>
            </a:r>
            <a:endParaRPr lang="ja-JP" altLang="ja-JP" sz="2400" b="1" kern="100" dirty="0">
              <a:latin typeface="+mj-ea"/>
              <a:ea typeface="+mj-ea"/>
              <a:cs typeface="Times New Roman" panose="02020603050405020304" pitchFamily="18" charset="0"/>
            </a:endParaRPr>
          </a:p>
          <a:p>
            <a:pPr algn="just">
              <a:spcAft>
                <a:spcPts val="0"/>
              </a:spcAft>
            </a:pPr>
            <a:r>
              <a:rPr lang="ja-JP" altLang="en-US" sz="2400" b="1" kern="100" dirty="0" smtClean="0">
                <a:latin typeface="+mj-ea"/>
                <a:ea typeface="+mj-ea"/>
                <a:cs typeface="Batang" panose="02030600000101010101" pitchFamily="18" charset="-127"/>
              </a:rPr>
              <a:t>○</a:t>
            </a:r>
            <a:r>
              <a:rPr lang="ko-KR" altLang="ja-JP" sz="2400" b="1" kern="100" dirty="0" smtClean="0">
                <a:latin typeface="+mj-ea"/>
                <a:ea typeface="+mj-ea"/>
                <a:cs typeface="Batang" panose="02030600000101010101" pitchFamily="18" charset="-127"/>
              </a:rPr>
              <a:t>발송전</a:t>
            </a:r>
            <a:r>
              <a:rPr lang="ko-KR" altLang="ja-JP" sz="2400" b="1" kern="100" dirty="0" smtClean="0">
                <a:latin typeface="+mj-ea"/>
                <a:ea typeface="+mj-ea"/>
                <a:cs typeface="Times New Roman" panose="02020603050405020304" pitchFamily="18" charset="0"/>
              </a:rPr>
              <a:t> </a:t>
            </a:r>
            <a:r>
              <a:rPr lang="ko-KR" altLang="ja-JP" sz="2400" b="1" kern="100" dirty="0">
                <a:latin typeface="+mj-ea"/>
                <a:ea typeface="+mj-ea"/>
                <a:cs typeface="Batang" panose="02030600000101010101" pitchFamily="18" charset="-127"/>
              </a:rPr>
              <a:t>분리나</a:t>
            </a:r>
            <a:r>
              <a:rPr lang="ko-KR" altLang="ja-JP" sz="2400" b="1" kern="100" dirty="0">
                <a:latin typeface="+mj-ea"/>
                <a:ea typeface="+mj-ea"/>
                <a:cs typeface="Times New Roman" panose="02020603050405020304" pitchFamily="18" charset="0"/>
              </a:rPr>
              <a:t> </a:t>
            </a:r>
            <a:r>
              <a:rPr lang="ko-KR" altLang="ja-JP" sz="2400" b="1" kern="100" dirty="0">
                <a:latin typeface="+mj-ea"/>
                <a:ea typeface="+mj-ea"/>
                <a:cs typeface="Batang" panose="02030600000101010101" pitchFamily="18" charset="-127"/>
              </a:rPr>
              <a:t>전력자유화등</a:t>
            </a:r>
            <a:r>
              <a:rPr lang="ko-KR" altLang="ja-JP" sz="2400" b="1" kern="100" dirty="0">
                <a:latin typeface="+mj-ea"/>
                <a:ea typeface="+mj-ea"/>
                <a:cs typeface="Times New Roman" panose="02020603050405020304" pitchFamily="18" charset="0"/>
              </a:rPr>
              <a:t> </a:t>
            </a:r>
            <a:r>
              <a:rPr lang="ko-KR" altLang="ja-JP" sz="2400" b="1" kern="100" dirty="0">
                <a:latin typeface="+mj-ea"/>
                <a:ea typeface="+mj-ea"/>
                <a:cs typeface="Batang" panose="02030600000101010101" pitchFamily="18" charset="-127"/>
              </a:rPr>
              <a:t>향후</a:t>
            </a:r>
            <a:r>
              <a:rPr lang="ko-KR" altLang="ja-JP" sz="2400" b="1" kern="100" dirty="0">
                <a:latin typeface="+mj-ea"/>
                <a:ea typeface="+mj-ea"/>
                <a:cs typeface="Times New Roman" panose="02020603050405020304" pitchFamily="18" charset="0"/>
              </a:rPr>
              <a:t> </a:t>
            </a:r>
            <a:r>
              <a:rPr lang="ko-KR" altLang="ja-JP" sz="2400" b="1" kern="100" dirty="0">
                <a:latin typeface="+mj-ea"/>
                <a:ea typeface="+mj-ea"/>
                <a:cs typeface="Batang" panose="02030600000101010101" pitchFamily="18" charset="-127"/>
              </a:rPr>
              <a:t>제도개혁</a:t>
            </a:r>
            <a:r>
              <a:rPr lang="en-US" altLang="ja-JP" sz="2400" b="1" kern="100" dirty="0">
                <a:latin typeface="+mj-ea"/>
                <a:ea typeface="+mj-ea"/>
                <a:cs typeface="Times New Roman" panose="02020603050405020304" pitchFamily="18" charset="0"/>
              </a:rPr>
              <a:t> </a:t>
            </a:r>
            <a:endParaRPr lang="ja-JP" altLang="ja-JP" sz="2400" b="1" kern="100" dirty="0">
              <a:latin typeface="+mj-ea"/>
              <a:ea typeface="+mj-ea"/>
              <a:cs typeface="Times New Roman" panose="02020603050405020304" pitchFamily="18" charset="0"/>
            </a:endParaRPr>
          </a:p>
          <a:p>
            <a:pPr algn="just">
              <a:spcAft>
                <a:spcPts val="0"/>
              </a:spcAft>
            </a:pPr>
            <a:r>
              <a:rPr lang="ja-JP" altLang="en-US" sz="2400" b="1" kern="100" dirty="0" smtClean="0">
                <a:latin typeface="+mj-ea"/>
                <a:ea typeface="+mj-ea"/>
                <a:cs typeface="Batang" panose="02030600000101010101" pitchFamily="18" charset="-127"/>
              </a:rPr>
              <a:t>○</a:t>
            </a:r>
            <a:r>
              <a:rPr lang="ko-KR" altLang="ja-JP" sz="2400" b="1" kern="100" dirty="0" smtClean="0">
                <a:latin typeface="+mj-ea"/>
                <a:ea typeface="+mj-ea"/>
                <a:cs typeface="Batang" panose="02030600000101010101" pitchFamily="18" charset="-127"/>
              </a:rPr>
              <a:t>전력수급 </a:t>
            </a:r>
            <a:r>
              <a:rPr lang="ko-KR" altLang="ja-JP" sz="2400" b="1" kern="100" dirty="0">
                <a:latin typeface="+mj-ea"/>
                <a:ea typeface="+mj-ea"/>
                <a:cs typeface="Batang" panose="02030600000101010101" pitchFamily="18" charset="-127"/>
              </a:rPr>
              <a:t>및 에너지</a:t>
            </a:r>
            <a:r>
              <a:rPr lang="ko-KR" altLang="ja-JP" sz="2400" b="1" kern="100" dirty="0">
                <a:latin typeface="+mj-ea"/>
                <a:ea typeface="+mj-ea"/>
                <a:cs typeface="Times New Roman" panose="02020603050405020304" pitchFamily="18" charset="0"/>
              </a:rPr>
              <a:t> </a:t>
            </a:r>
            <a:r>
              <a:rPr lang="ko-KR" altLang="ja-JP" sz="2400" b="1" kern="100" dirty="0">
                <a:latin typeface="+mj-ea"/>
                <a:ea typeface="+mj-ea"/>
                <a:cs typeface="Batang" panose="02030600000101010101" pitchFamily="18" charset="-127"/>
              </a:rPr>
              <a:t>절약지식축적</a:t>
            </a:r>
            <a:endParaRPr lang="ja-JP" altLang="ja-JP" sz="2400" b="1" kern="100" dirty="0">
              <a:effectLst/>
              <a:latin typeface="+mj-ea"/>
              <a:ea typeface="+mj-ea"/>
              <a:cs typeface="Times New Roman" panose="02020603050405020304" pitchFamily="18" charset="0"/>
            </a:endParaRPr>
          </a:p>
        </p:txBody>
      </p:sp>
      <p:sp>
        <p:nvSpPr>
          <p:cNvPr id="10" name="正方形/長方形 9"/>
          <p:cNvSpPr/>
          <p:nvPr/>
        </p:nvSpPr>
        <p:spPr>
          <a:xfrm>
            <a:off x="1331640" y="260648"/>
            <a:ext cx="6552728" cy="72008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0428827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098" name="Picture 2" descr="http://www.repw.net/wp-content/themes/repw/imgs/header-meet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241310"/>
            <a:ext cx="8953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457200" y="692696"/>
            <a:ext cx="2242592" cy="13681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o-KR" altLang="en-US">
                <a:solidFill>
                  <a:srgbClr val="00B050"/>
                </a:solidFill>
              </a:rPr>
              <a:t>재생가능에너지추진시민포럼 서일본</a:t>
            </a:r>
            <a:endParaRPr kumimoji="1" lang="ja-JP" altLang="en-US"/>
          </a:p>
        </p:txBody>
      </p:sp>
      <p:pic>
        <p:nvPicPr>
          <p:cNvPr id="6" name="Picture 4" descr="http://www.repw.net/wp-content/uploads/2013/08/site02-kankuma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284984"/>
            <a:ext cx="4197152" cy="314786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256660" y="3289256"/>
            <a:ext cx="3756670" cy="1569660"/>
          </a:xfrm>
          <a:prstGeom prst="rect">
            <a:avLst/>
          </a:prstGeom>
          <a:noFill/>
        </p:spPr>
        <p:txBody>
          <a:bodyPr wrap="square" rtlCol="0">
            <a:spAutoFit/>
          </a:bodyPr>
          <a:lstStyle/>
          <a:p>
            <a:r>
              <a:rPr kumimoji="1" lang="ja-JP" altLang="en-US" sz="3200" dirty="0" smtClean="0"/>
              <a:t>←</a:t>
            </a:r>
            <a:r>
              <a:rPr kumimoji="1" lang="ko-KR" altLang="en-US" sz="3200" dirty="0" smtClean="0"/>
              <a:t>제</a:t>
            </a:r>
            <a:r>
              <a:rPr kumimoji="1" lang="en-US" altLang="ko-KR" sz="3200" dirty="0" smtClean="0"/>
              <a:t>2</a:t>
            </a:r>
            <a:r>
              <a:rPr kumimoji="1" lang="ko-KR" altLang="en-US" sz="3200" dirty="0" smtClean="0"/>
              <a:t>호기</a:t>
            </a:r>
            <a:endParaRPr kumimoji="1" lang="en-US" altLang="ko-KR" sz="3200" dirty="0" smtClean="0"/>
          </a:p>
          <a:p>
            <a:r>
              <a:rPr lang="ja-JP" altLang="en-US" sz="3200" dirty="0" smtClean="0"/>
              <a:t>（</a:t>
            </a:r>
            <a:r>
              <a:rPr lang="ko-KR" altLang="en-US" sz="3200" dirty="0" smtClean="0"/>
              <a:t>용량</a:t>
            </a:r>
            <a:r>
              <a:rPr lang="en-US" altLang="ko-KR" sz="3200" dirty="0" smtClean="0"/>
              <a:t>9.6kW,</a:t>
            </a:r>
            <a:r>
              <a:rPr lang="ko-KR" altLang="en-US" sz="3200" dirty="0" smtClean="0"/>
              <a:t>사업비</a:t>
            </a:r>
            <a:endParaRPr lang="en-US" altLang="ko-KR" sz="3200" dirty="0" smtClean="0"/>
          </a:p>
          <a:p>
            <a:r>
              <a:rPr lang="en-US" altLang="ja-JP" sz="3200" dirty="0"/>
              <a:t> </a:t>
            </a:r>
            <a:r>
              <a:rPr lang="en-US" altLang="ja-JP" sz="3200" dirty="0" smtClean="0"/>
              <a:t> 1,160</a:t>
            </a:r>
            <a:r>
              <a:rPr lang="ko-KR" altLang="en-US" sz="3200" dirty="0" smtClean="0"/>
              <a:t>만엔</a:t>
            </a:r>
            <a:r>
              <a:rPr lang="ja-JP" altLang="en-US" sz="3200" dirty="0" smtClean="0"/>
              <a:t>）</a:t>
            </a:r>
            <a:endParaRPr kumimoji="1" lang="ja-JP" altLang="en-US" sz="3200" dirty="0"/>
          </a:p>
        </p:txBody>
      </p:sp>
      <p:sp>
        <p:nvSpPr>
          <p:cNvPr id="3" name="テキスト ボックス 2"/>
          <p:cNvSpPr txBox="1"/>
          <p:nvPr/>
        </p:nvSpPr>
        <p:spPr>
          <a:xfrm>
            <a:off x="5252331" y="5049362"/>
            <a:ext cx="3765774" cy="1077218"/>
          </a:xfrm>
          <a:prstGeom prst="rect">
            <a:avLst/>
          </a:prstGeom>
          <a:noFill/>
        </p:spPr>
        <p:txBody>
          <a:bodyPr wrap="none" rtlCol="0">
            <a:spAutoFit/>
          </a:bodyPr>
          <a:lstStyle/>
          <a:p>
            <a:r>
              <a:rPr kumimoji="1" lang="en-US" altLang="ko-KR" sz="3200" dirty="0" smtClean="0"/>
              <a:t>&lt;</a:t>
            </a:r>
            <a:r>
              <a:rPr kumimoji="1" lang="ko-KR" altLang="en-US" sz="3200" dirty="0" smtClean="0">
                <a:solidFill>
                  <a:srgbClr val="0070C0"/>
                </a:solidFill>
              </a:rPr>
              <a:t>지역시민사회 네트</a:t>
            </a:r>
            <a:endParaRPr kumimoji="1" lang="en-US" altLang="ko-KR" sz="3200" dirty="0" smtClean="0">
              <a:solidFill>
                <a:srgbClr val="0070C0"/>
              </a:solidFill>
            </a:endParaRPr>
          </a:p>
          <a:p>
            <a:r>
              <a:rPr kumimoji="1" lang="ko-KR" altLang="en-US" sz="3200" dirty="0" smtClean="0">
                <a:solidFill>
                  <a:srgbClr val="0070C0"/>
                </a:solidFill>
              </a:rPr>
              <a:t>워크 </a:t>
            </a:r>
            <a:r>
              <a:rPr kumimoji="1" lang="ko-KR" altLang="en-US" sz="3200" dirty="0" smtClean="0"/>
              <a:t>형성에 </a:t>
            </a:r>
            <a:r>
              <a:rPr lang="ko-KR" altLang="en-US" sz="3200" dirty="0" smtClean="0"/>
              <a:t>기여</a:t>
            </a:r>
            <a:r>
              <a:rPr lang="en-US" altLang="ko-KR" sz="3200" dirty="0" smtClean="0"/>
              <a:t>&gt;</a:t>
            </a:r>
            <a:endParaRPr kumimoji="1" lang="ja-JP" altLang="en-US" sz="3200" dirty="0"/>
          </a:p>
        </p:txBody>
      </p:sp>
    </p:spTree>
    <p:extLst>
      <p:ext uri="{BB962C8B-B14F-4D97-AF65-F5344CB8AC3E}">
        <p14:creationId xmlns:p14="http://schemas.microsoft.com/office/powerpoint/2010/main" val="12409584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タイトル 1"/>
          <p:cNvSpPr>
            <a:spLocks noGrp="1"/>
          </p:cNvSpPr>
          <p:nvPr>
            <p:ph type="title"/>
          </p:nvPr>
        </p:nvSpPr>
        <p:spPr/>
        <p:txBody>
          <a:bodyPr/>
          <a:lstStyle/>
          <a:p>
            <a:endParaRPr lang="ja-JP" altLang="en-US" smtClean="0"/>
          </a:p>
        </p:txBody>
      </p:sp>
      <p:pic>
        <p:nvPicPr>
          <p:cNvPr id="14848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476250"/>
            <a:ext cx="7632700" cy="5083175"/>
          </a:xfrm>
        </p:spPr>
      </p:pic>
      <p:sp>
        <p:nvSpPr>
          <p:cNvPr id="148484" name="正方形/長方形 4"/>
          <p:cNvSpPr>
            <a:spLocks noChangeArrowheads="1"/>
          </p:cNvSpPr>
          <p:nvPr/>
        </p:nvSpPr>
        <p:spPr bwMode="auto">
          <a:xfrm>
            <a:off x="1084263" y="5753100"/>
            <a:ext cx="7127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800">
                <a:solidFill>
                  <a:srgbClr val="DD4B39"/>
                </a:solidFill>
              </a:rPr>
              <a:t>Dale Vince, Founder of Ecotricity, pictured by the company's first wind turbine at Nympsfield</a:t>
            </a:r>
            <a:endParaRPr lang="ja-JP" altLang="en-US" sz="1800"/>
          </a:p>
        </p:txBody>
      </p:sp>
    </p:spTree>
    <p:extLst>
      <p:ext uri="{BB962C8B-B14F-4D97-AF65-F5344CB8AC3E}">
        <p14:creationId xmlns:p14="http://schemas.microsoft.com/office/powerpoint/2010/main" val="12055445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タイトル 1"/>
          <p:cNvSpPr>
            <a:spLocks noGrp="1"/>
          </p:cNvSpPr>
          <p:nvPr>
            <p:ph type="title"/>
          </p:nvPr>
        </p:nvSpPr>
        <p:spPr/>
        <p:txBody>
          <a:bodyPr/>
          <a:lstStyle/>
          <a:p>
            <a:endParaRPr lang="ja-JP" altLang="en-US" smtClean="0"/>
          </a:p>
        </p:txBody>
      </p:sp>
      <p:pic>
        <p:nvPicPr>
          <p:cNvPr id="15667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404813"/>
            <a:ext cx="5487987" cy="4032250"/>
          </a:xfrm>
        </p:spPr>
      </p:pic>
      <p:pic>
        <p:nvPicPr>
          <p:cNvPr id="156676"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357563"/>
            <a:ext cx="511492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1565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タイトル 1"/>
          <p:cNvSpPr>
            <a:spLocks noGrp="1"/>
          </p:cNvSpPr>
          <p:nvPr>
            <p:ph type="title"/>
          </p:nvPr>
        </p:nvSpPr>
        <p:spPr/>
        <p:txBody>
          <a:bodyPr/>
          <a:lstStyle/>
          <a:p>
            <a:endParaRPr lang="ja-JP" altLang="en-US" smtClean="0"/>
          </a:p>
        </p:txBody>
      </p:sp>
      <p:pic>
        <p:nvPicPr>
          <p:cNvPr id="150531"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404813"/>
            <a:ext cx="7542213" cy="4248150"/>
          </a:xfrm>
        </p:spPr>
      </p:pic>
      <p:pic>
        <p:nvPicPr>
          <p:cNvPr id="150532"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838575"/>
            <a:ext cx="4824412"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35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タイトル 1"/>
          <p:cNvSpPr>
            <a:spLocks noGrp="1"/>
          </p:cNvSpPr>
          <p:nvPr>
            <p:ph type="title"/>
          </p:nvPr>
        </p:nvSpPr>
        <p:spPr/>
        <p:txBody>
          <a:bodyPr/>
          <a:lstStyle/>
          <a:p>
            <a:endParaRPr lang="ja-JP" altLang="en-US" smtClean="0"/>
          </a:p>
        </p:txBody>
      </p:sp>
      <p:pic>
        <p:nvPicPr>
          <p:cNvPr id="155651"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 y="620713"/>
            <a:ext cx="9105900" cy="5040312"/>
          </a:xfrm>
        </p:spPr>
      </p:pic>
      <p:pic>
        <p:nvPicPr>
          <p:cNvPr id="3074" name="Picture 2" descr="155,398 customers and cou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088356"/>
            <a:ext cx="2581275" cy="2105025"/>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1475656" y="6001946"/>
            <a:ext cx="5543890" cy="646331"/>
          </a:xfrm>
          <a:prstGeom prst="rect">
            <a:avLst/>
          </a:prstGeom>
        </p:spPr>
        <p:txBody>
          <a:bodyPr wrap="none">
            <a:spAutoFit/>
          </a:bodyPr>
          <a:lstStyle/>
          <a:p>
            <a:r>
              <a:rPr lang="en-US" altLang="ja-JP" sz="3600" dirty="0">
                <a:solidFill>
                  <a:srgbClr val="0070C0"/>
                </a:solidFill>
              </a:rPr>
              <a:t>http://www.ecotricity.co.uk/</a:t>
            </a:r>
            <a:endParaRPr lang="ja-JP" altLang="en-US" sz="3600" dirty="0">
              <a:solidFill>
                <a:srgbClr val="0070C0"/>
              </a:solidFill>
            </a:endParaRPr>
          </a:p>
        </p:txBody>
      </p:sp>
    </p:spTree>
    <p:extLst>
      <p:ext uri="{BB962C8B-B14F-4D97-AF65-F5344CB8AC3E}">
        <p14:creationId xmlns:p14="http://schemas.microsoft.com/office/powerpoint/2010/main" val="372365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タイトル 1"/>
          <p:cNvSpPr>
            <a:spLocks noGrp="1"/>
          </p:cNvSpPr>
          <p:nvPr>
            <p:ph type="title"/>
          </p:nvPr>
        </p:nvSpPr>
        <p:spPr/>
        <p:txBody>
          <a:bodyPr/>
          <a:lstStyle/>
          <a:p>
            <a:endParaRPr lang="ja-JP" altLang="en-US" smtClean="0"/>
          </a:p>
        </p:txBody>
      </p:sp>
      <p:pic>
        <p:nvPicPr>
          <p:cNvPr id="157699"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196975"/>
            <a:ext cx="8610600" cy="4103688"/>
          </a:xfrm>
        </p:spPr>
      </p:pic>
    </p:spTree>
    <p:extLst>
      <p:ext uri="{BB962C8B-B14F-4D97-AF65-F5344CB8AC3E}">
        <p14:creationId xmlns:p14="http://schemas.microsoft.com/office/powerpoint/2010/main" val="30181757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homepage3.nifty.com/carib7/eng/wind/horonobe/image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角丸四角形 3"/>
          <p:cNvSpPr/>
          <p:nvPr/>
        </p:nvSpPr>
        <p:spPr>
          <a:xfrm>
            <a:off x="1142976" y="928670"/>
            <a:ext cx="6842125" cy="936625"/>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b="1" dirty="0"/>
              <a:t>Thank you for your kind attention!</a:t>
            </a:r>
            <a:endParaRPr lang="ja-JP" altLang="en-US" sz="3200" b="1" dirty="0"/>
          </a:p>
        </p:txBody>
      </p:sp>
    </p:spTree>
    <p:extLst>
      <p:ext uri="{BB962C8B-B14F-4D97-AF65-F5344CB8AC3E}">
        <p14:creationId xmlns:p14="http://schemas.microsoft.com/office/powerpoint/2010/main" val="525286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20" y="548680"/>
            <a:ext cx="8229600" cy="5544616"/>
          </a:xfrm>
        </p:spPr>
        <p:txBody>
          <a:bodyPr>
            <a:normAutofit/>
          </a:bodyPr>
          <a:lstStyle/>
          <a:p>
            <a:pPr marL="0" indent="0">
              <a:buNone/>
            </a:pPr>
            <a:endParaRPr lang="en-US" altLang="ja-JP" sz="2800" dirty="0" smtClean="0">
              <a:latin typeface="Times New Roman" panose="02020603050405020304" pitchFamily="18" charset="0"/>
              <a:cs typeface="Times New Roman" panose="02020603050405020304" pitchFamily="18" charset="0"/>
            </a:endParaRPr>
          </a:p>
          <a:p>
            <a:pPr marL="0" indent="0">
              <a:buNone/>
            </a:pPr>
            <a:endParaRPr lang="en-US" altLang="ja-JP" sz="4000" b="1" dirty="0" smtClean="0">
              <a:ea typeface="Arial Unicode MS" panose="020B0604020202020204" pitchFamily="50" charset="-128"/>
              <a:cs typeface="Times New Roman" panose="02020603050405020304" pitchFamily="18" charset="0"/>
            </a:endParaRPr>
          </a:p>
        </p:txBody>
      </p:sp>
      <p:sp>
        <p:nvSpPr>
          <p:cNvPr id="4" name="星 6 3"/>
          <p:cNvSpPr/>
          <p:nvPr/>
        </p:nvSpPr>
        <p:spPr>
          <a:xfrm>
            <a:off x="472357" y="4077072"/>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404664"/>
            <a:ext cx="8445624" cy="6120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656164" y="698764"/>
            <a:ext cx="8190063" cy="5632311"/>
          </a:xfrm>
          <a:prstGeom prst="rect">
            <a:avLst/>
          </a:prstGeom>
          <a:noFill/>
        </p:spPr>
        <p:txBody>
          <a:bodyPr wrap="none" rtlCol="0">
            <a:spAutoFit/>
          </a:bodyPr>
          <a:lstStyle/>
          <a:p>
            <a:r>
              <a:rPr kumimoji="1" lang="ko-KR" altLang="en-US" sz="3600" dirty="0" smtClean="0">
                <a:solidFill>
                  <a:srgbClr val="FF0000"/>
                </a:solidFill>
              </a:rPr>
              <a:t>지속가능한 저탄소사회는 </a:t>
            </a:r>
            <a:r>
              <a:rPr kumimoji="1" lang="ko-KR" altLang="en-US" sz="3600" dirty="0" smtClean="0"/>
              <a:t>지구환경은 </a:t>
            </a:r>
            <a:endParaRPr kumimoji="1" lang="en-US" altLang="ko-KR" sz="3600" dirty="0" smtClean="0"/>
          </a:p>
          <a:p>
            <a:r>
              <a:rPr kumimoji="1" lang="ko-KR" altLang="en-US" sz="3600" dirty="0" smtClean="0"/>
              <a:t>물론 생명의 안전과 경제 및 사회의 </a:t>
            </a:r>
            <a:endParaRPr kumimoji="1" lang="en-US" altLang="ko-KR" sz="3600" dirty="0" smtClean="0"/>
          </a:p>
          <a:p>
            <a:r>
              <a:rPr kumimoji="1" lang="ko-KR" altLang="en-US" sz="3600" dirty="0" smtClean="0"/>
              <a:t>지속가능을 위해서 </a:t>
            </a:r>
            <a:r>
              <a:rPr lang="ko-KR" altLang="en-US" sz="3600" dirty="0" smtClean="0"/>
              <a:t>피할</a:t>
            </a:r>
            <a:r>
              <a:rPr lang="ja-JP" altLang="en-US" sz="3600" dirty="0" smtClean="0"/>
              <a:t>　</a:t>
            </a:r>
            <a:r>
              <a:rPr lang="ko-KR" altLang="en-US" sz="3600" dirty="0" smtClean="0"/>
              <a:t>수 없는 선택</a:t>
            </a:r>
            <a:endParaRPr lang="en-US" altLang="ko-KR" sz="3600" dirty="0" smtClean="0"/>
          </a:p>
          <a:p>
            <a:r>
              <a:rPr lang="ko-KR" altLang="en-US" sz="3600" dirty="0" smtClean="0"/>
              <a:t>이며 이는</a:t>
            </a:r>
            <a:r>
              <a:rPr lang="en-US" altLang="ko-KR" sz="3600" dirty="0" smtClean="0"/>
              <a:t>,</a:t>
            </a:r>
            <a:r>
              <a:rPr lang="ko-KR" altLang="en-US" sz="3600" dirty="0" smtClean="0"/>
              <a:t> </a:t>
            </a:r>
            <a:endParaRPr lang="en-US" altLang="ko-KR" sz="3600" dirty="0" smtClean="0"/>
          </a:p>
          <a:p>
            <a:r>
              <a:rPr lang="ko-KR" altLang="en-US" sz="3600" dirty="0" smtClean="0">
                <a:solidFill>
                  <a:srgbClr val="FF0000"/>
                </a:solidFill>
              </a:rPr>
              <a:t>현행 에너지시스템의 대규모적인 전환</a:t>
            </a:r>
            <a:r>
              <a:rPr lang="ko-KR" altLang="en-US" sz="3600" dirty="0" smtClean="0"/>
              <a:t> </a:t>
            </a:r>
            <a:endParaRPr lang="en-US" altLang="ko-KR" sz="3600" dirty="0" smtClean="0"/>
          </a:p>
          <a:p>
            <a:r>
              <a:rPr lang="ko-KR" altLang="en-US" sz="3600" dirty="0" smtClean="0"/>
              <a:t>즉</a:t>
            </a:r>
            <a:r>
              <a:rPr lang="en-US" altLang="ko-KR" sz="3600" dirty="0" smtClean="0"/>
              <a:t>,</a:t>
            </a:r>
            <a:r>
              <a:rPr lang="ko-KR" altLang="en-US" sz="3600" dirty="0" smtClean="0"/>
              <a:t> </a:t>
            </a:r>
            <a:endParaRPr lang="en-US" altLang="ko-KR" sz="3600" dirty="0" smtClean="0"/>
          </a:p>
          <a:p>
            <a:r>
              <a:rPr lang="ja-JP" altLang="en-US" sz="3600" dirty="0">
                <a:solidFill>
                  <a:srgbClr val="0070C0"/>
                </a:solidFill>
              </a:rPr>
              <a:t>　</a:t>
            </a:r>
            <a:r>
              <a:rPr lang="ko-KR" altLang="en-US" sz="3600" dirty="0" smtClean="0">
                <a:solidFill>
                  <a:srgbClr val="0070C0"/>
                </a:solidFill>
              </a:rPr>
              <a:t>탈원자력 과 </a:t>
            </a:r>
            <a:endParaRPr lang="en-US" altLang="ko-KR" sz="3600" dirty="0" smtClean="0">
              <a:solidFill>
                <a:srgbClr val="0070C0"/>
              </a:solidFill>
            </a:endParaRPr>
          </a:p>
          <a:p>
            <a:r>
              <a:rPr lang="ja-JP" altLang="en-US" sz="3600" dirty="0">
                <a:solidFill>
                  <a:srgbClr val="0070C0"/>
                </a:solidFill>
              </a:rPr>
              <a:t>　</a:t>
            </a:r>
            <a:r>
              <a:rPr lang="ko-KR" altLang="en-US" sz="3600" dirty="0" smtClean="0">
                <a:solidFill>
                  <a:srgbClr val="0070C0"/>
                </a:solidFill>
              </a:rPr>
              <a:t>탈 화석연료 그리고 </a:t>
            </a:r>
            <a:endParaRPr lang="en-US" altLang="ko-KR" sz="3600" dirty="0" smtClean="0">
              <a:solidFill>
                <a:srgbClr val="0070C0"/>
              </a:solidFill>
            </a:endParaRPr>
          </a:p>
          <a:p>
            <a:r>
              <a:rPr lang="ja-JP" altLang="en-US" sz="3600" dirty="0">
                <a:solidFill>
                  <a:srgbClr val="0070C0"/>
                </a:solidFill>
              </a:rPr>
              <a:t>　</a:t>
            </a:r>
            <a:r>
              <a:rPr lang="ko-KR" altLang="en-US" sz="3600" dirty="0" smtClean="0">
                <a:solidFill>
                  <a:srgbClr val="0070C0"/>
                </a:solidFill>
              </a:rPr>
              <a:t>재생가능 에너지의 대량보급</a:t>
            </a:r>
            <a:r>
              <a:rPr lang="ja-JP" altLang="en-US" sz="3600" dirty="0" smtClean="0">
                <a:solidFill>
                  <a:srgbClr val="0070C0"/>
                </a:solidFill>
              </a:rPr>
              <a:t>＋</a:t>
            </a:r>
            <a:r>
              <a:rPr lang="ko-KR" altLang="en-US" sz="2000" dirty="0" smtClean="0">
                <a:solidFill>
                  <a:srgbClr val="0070C0"/>
                </a:solidFill>
              </a:rPr>
              <a:t>에너지절약 </a:t>
            </a:r>
            <a:endParaRPr lang="en-US" altLang="ko-KR" sz="2000" dirty="0" smtClean="0">
              <a:solidFill>
                <a:srgbClr val="0070C0"/>
              </a:solidFill>
            </a:endParaRPr>
          </a:p>
          <a:p>
            <a:r>
              <a:rPr lang="ko-KR" altLang="en-US" sz="3600" dirty="0" smtClean="0"/>
              <a:t>을 통해서 실현이 </a:t>
            </a:r>
            <a:r>
              <a:rPr kumimoji="1" lang="ko-KR" altLang="en-US" sz="3600" dirty="0" smtClean="0"/>
              <a:t>가능  </a:t>
            </a:r>
            <a:endParaRPr kumimoji="1" lang="ja-JP" altLang="en-US" sz="3600" dirty="0"/>
          </a:p>
        </p:txBody>
      </p:sp>
      <p:sp>
        <p:nvSpPr>
          <p:cNvPr id="9" name="星 6 8"/>
          <p:cNvSpPr/>
          <p:nvPr/>
        </p:nvSpPr>
        <p:spPr>
          <a:xfrm>
            <a:off x="472357" y="4666957"/>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星 6 9"/>
          <p:cNvSpPr/>
          <p:nvPr/>
        </p:nvSpPr>
        <p:spPr>
          <a:xfrm>
            <a:off x="472357" y="5207161"/>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72357" y="4005064"/>
            <a:ext cx="8060083" cy="163414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71373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星 6 3"/>
          <p:cNvSpPr/>
          <p:nvPr/>
        </p:nvSpPr>
        <p:spPr>
          <a:xfrm>
            <a:off x="179511" y="3279748"/>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79511" y="548680"/>
            <a:ext cx="8768493" cy="59766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20035" y="956615"/>
            <a:ext cx="8624477" cy="5632311"/>
          </a:xfrm>
          <a:prstGeom prst="rect">
            <a:avLst/>
          </a:prstGeom>
          <a:noFill/>
        </p:spPr>
        <p:txBody>
          <a:bodyPr wrap="none" rtlCol="0">
            <a:spAutoFit/>
          </a:bodyPr>
          <a:lstStyle/>
          <a:p>
            <a:r>
              <a:rPr kumimoji="1" lang="ko-KR" altLang="en-US" sz="2800" dirty="0" smtClean="0"/>
              <a:t> </a:t>
            </a:r>
            <a:r>
              <a:rPr kumimoji="1" lang="ko-KR" altLang="en-US" sz="3600" dirty="0" smtClean="0"/>
              <a:t>재생가능에너지는 현재로서는 공적보조</a:t>
            </a:r>
            <a:endParaRPr kumimoji="1" lang="en-US" altLang="ko-KR" sz="3600" dirty="0" smtClean="0"/>
          </a:p>
          <a:p>
            <a:r>
              <a:rPr kumimoji="1" lang="ko-KR" altLang="en-US" sz="3600" dirty="0" smtClean="0"/>
              <a:t>를 통해</a:t>
            </a:r>
            <a:r>
              <a:rPr lang="ko-KR" altLang="en-US" sz="3600" dirty="0" smtClean="0"/>
              <a:t>서만 보급이 가능하며 공적보조의 </a:t>
            </a:r>
            <a:endParaRPr lang="en-US" altLang="ko-KR" sz="3600" dirty="0" smtClean="0"/>
          </a:p>
          <a:p>
            <a:r>
              <a:rPr lang="ko-KR" altLang="en-US" sz="3600" dirty="0" smtClean="0"/>
              <a:t>정당성</a:t>
            </a:r>
            <a:r>
              <a:rPr lang="en-US" altLang="ko-KR" sz="3600" dirty="0" smtClean="0"/>
              <a:t>(</a:t>
            </a:r>
            <a:r>
              <a:rPr lang="ko-KR" altLang="en-US" sz="3600" dirty="0" smtClean="0"/>
              <a:t>공공성</a:t>
            </a:r>
            <a:r>
              <a:rPr lang="en-US" altLang="ko-KR" sz="3600" dirty="0" smtClean="0"/>
              <a:t>)</a:t>
            </a:r>
            <a:r>
              <a:rPr lang="ko-KR" altLang="en-US" sz="3600" dirty="0" smtClean="0"/>
              <a:t>은</a:t>
            </a:r>
            <a:r>
              <a:rPr lang="en-US" altLang="ko-KR" sz="3600" dirty="0" smtClean="0"/>
              <a:t>,</a:t>
            </a:r>
          </a:p>
          <a:p>
            <a:endParaRPr lang="en-US" altLang="ko-KR" sz="3600" dirty="0" smtClean="0"/>
          </a:p>
          <a:p>
            <a:r>
              <a:rPr lang="ko-KR" altLang="en-US" sz="3600" dirty="0"/>
              <a:t> </a:t>
            </a:r>
            <a:r>
              <a:rPr lang="ko-KR" altLang="en-US" sz="3600" dirty="0" smtClean="0"/>
              <a:t> </a:t>
            </a:r>
            <a:r>
              <a:rPr lang="ko-KR" altLang="en-US" sz="3600" dirty="0" smtClean="0">
                <a:solidFill>
                  <a:srgbClr val="FF0000"/>
                </a:solidFill>
              </a:rPr>
              <a:t>환경친화성</a:t>
            </a:r>
            <a:r>
              <a:rPr lang="en-US" altLang="ko-KR" sz="3600" dirty="0" smtClean="0">
                <a:solidFill>
                  <a:srgbClr val="FF0000"/>
                </a:solidFill>
              </a:rPr>
              <a:t>(</a:t>
            </a:r>
            <a:r>
              <a:rPr lang="ko-KR" altLang="en-US" sz="3600" dirty="0" smtClean="0">
                <a:solidFill>
                  <a:srgbClr val="0070C0"/>
                </a:solidFill>
              </a:rPr>
              <a:t>지구가치</a:t>
            </a:r>
            <a:r>
              <a:rPr lang="en-US" altLang="ko-KR" sz="3600" dirty="0" smtClean="0">
                <a:solidFill>
                  <a:srgbClr val="FF0000"/>
                </a:solidFill>
              </a:rPr>
              <a:t>), </a:t>
            </a:r>
          </a:p>
          <a:p>
            <a:r>
              <a:rPr lang="ko-KR" altLang="en-US" sz="3600" dirty="0" smtClean="0">
                <a:solidFill>
                  <a:srgbClr val="FF0000"/>
                </a:solidFill>
              </a:rPr>
              <a:t> 자원전쟁회피 및 인류평화기여</a:t>
            </a:r>
            <a:r>
              <a:rPr lang="en-US" altLang="ko-KR" sz="3600" dirty="0" smtClean="0">
                <a:solidFill>
                  <a:srgbClr val="FF0000"/>
                </a:solidFill>
              </a:rPr>
              <a:t>(</a:t>
            </a:r>
            <a:r>
              <a:rPr lang="ko-KR" altLang="en-US" sz="3600" dirty="0" smtClean="0">
                <a:solidFill>
                  <a:srgbClr val="0070C0"/>
                </a:solidFill>
              </a:rPr>
              <a:t>인류가치</a:t>
            </a:r>
            <a:r>
              <a:rPr lang="en-US" altLang="ko-KR" sz="3600" dirty="0" smtClean="0">
                <a:solidFill>
                  <a:srgbClr val="FF0000"/>
                </a:solidFill>
              </a:rPr>
              <a:t>)</a:t>
            </a:r>
          </a:p>
          <a:p>
            <a:r>
              <a:rPr lang="ko-KR" altLang="en-US" sz="3600" dirty="0" smtClean="0">
                <a:solidFill>
                  <a:srgbClr val="FF0000"/>
                </a:solidFill>
              </a:rPr>
              <a:t>에너지안전보장 및 지속가능성</a:t>
            </a:r>
            <a:r>
              <a:rPr lang="en-US" altLang="ko-KR" sz="3600" dirty="0" smtClean="0">
                <a:solidFill>
                  <a:srgbClr val="FF0000"/>
                </a:solidFill>
              </a:rPr>
              <a:t>(</a:t>
            </a:r>
            <a:r>
              <a:rPr lang="ko-KR" altLang="en-US" sz="3600" dirty="0" smtClean="0">
                <a:solidFill>
                  <a:srgbClr val="0070C0"/>
                </a:solidFill>
              </a:rPr>
              <a:t>국가가치</a:t>
            </a:r>
            <a:r>
              <a:rPr lang="en-US" altLang="ko-KR" sz="3600" dirty="0" smtClean="0">
                <a:solidFill>
                  <a:srgbClr val="FF0000"/>
                </a:solidFill>
              </a:rPr>
              <a:t>) </a:t>
            </a:r>
          </a:p>
          <a:p>
            <a:r>
              <a:rPr lang="ko-KR" altLang="en-US" sz="3600" dirty="0" smtClean="0">
                <a:solidFill>
                  <a:srgbClr val="FF0000"/>
                </a:solidFill>
              </a:rPr>
              <a:t>지역고유의 에너지자원활용을 통한 지역</a:t>
            </a:r>
            <a:endParaRPr lang="en-US" altLang="ko-KR" sz="3600" dirty="0" smtClean="0">
              <a:solidFill>
                <a:srgbClr val="FF0000"/>
              </a:solidFill>
            </a:endParaRPr>
          </a:p>
          <a:p>
            <a:r>
              <a:rPr lang="ko-KR" altLang="en-US" sz="3600" dirty="0" smtClean="0">
                <a:solidFill>
                  <a:srgbClr val="FF0000"/>
                </a:solidFill>
              </a:rPr>
              <a:t>  사회활성화</a:t>
            </a:r>
            <a:r>
              <a:rPr lang="en-US" altLang="ko-KR" sz="3600" dirty="0" smtClean="0">
                <a:solidFill>
                  <a:srgbClr val="FF0000"/>
                </a:solidFill>
              </a:rPr>
              <a:t>(</a:t>
            </a:r>
            <a:r>
              <a:rPr lang="ko-KR" altLang="en-US" sz="3600" dirty="0" smtClean="0">
                <a:solidFill>
                  <a:srgbClr val="0070C0"/>
                </a:solidFill>
              </a:rPr>
              <a:t>지역가치</a:t>
            </a:r>
            <a:r>
              <a:rPr lang="en-US" altLang="ko-KR" sz="3600" dirty="0" smtClean="0">
                <a:solidFill>
                  <a:srgbClr val="FF0000"/>
                </a:solidFill>
              </a:rPr>
              <a:t>)</a:t>
            </a:r>
            <a:endParaRPr lang="en-US" altLang="ko-KR" sz="3600" dirty="0" smtClean="0"/>
          </a:p>
          <a:p>
            <a:r>
              <a:rPr lang="ko-KR" altLang="en-US" sz="3600" dirty="0" smtClean="0"/>
              <a:t>에 있슴 </a:t>
            </a:r>
            <a:endParaRPr lang="en-US" altLang="ko-KR" sz="3600" dirty="0" smtClean="0"/>
          </a:p>
        </p:txBody>
      </p:sp>
      <p:sp>
        <p:nvSpPr>
          <p:cNvPr id="9" name="星 6 8"/>
          <p:cNvSpPr/>
          <p:nvPr/>
        </p:nvSpPr>
        <p:spPr>
          <a:xfrm>
            <a:off x="179511" y="3803652"/>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星 6 9"/>
          <p:cNvSpPr/>
          <p:nvPr/>
        </p:nvSpPr>
        <p:spPr>
          <a:xfrm>
            <a:off x="126520" y="4339392"/>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26521" y="3140968"/>
            <a:ext cx="8821484" cy="2808312"/>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8" name="星 6 7"/>
          <p:cNvSpPr/>
          <p:nvPr/>
        </p:nvSpPr>
        <p:spPr>
          <a:xfrm>
            <a:off x="103526" y="4910220"/>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207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 name="角丸四角形 3"/>
          <p:cNvSpPr/>
          <p:nvPr/>
        </p:nvSpPr>
        <p:spPr>
          <a:xfrm>
            <a:off x="1908175" y="3141663"/>
            <a:ext cx="7866063" cy="1655762"/>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ja-JP" altLang="en-US"/>
          </a:p>
        </p:txBody>
      </p:sp>
      <p:sp>
        <p:nvSpPr>
          <p:cNvPr id="2" name="正方形/長方形 1"/>
          <p:cNvSpPr/>
          <p:nvPr/>
        </p:nvSpPr>
        <p:spPr>
          <a:xfrm>
            <a:off x="3275856" y="2069574"/>
            <a:ext cx="5868144" cy="2144177"/>
          </a:xfrm>
          <a:prstGeom prst="rect">
            <a:avLst/>
          </a:prstGeom>
        </p:spPr>
        <p:txBody>
          <a:bodyPr wrap="square">
            <a:spAutoFit/>
          </a:bodyPr>
          <a:lstStyle/>
          <a:p>
            <a:pPr fontAlgn="auto">
              <a:lnSpc>
                <a:spcPts val="3200"/>
              </a:lnSpc>
              <a:spcBef>
                <a:spcPts val="0"/>
              </a:spcBef>
              <a:spcAft>
                <a:spcPts val="0"/>
              </a:spcAft>
              <a:defRPr/>
            </a:pPr>
            <a:r>
              <a:rPr lang="ko-KR" altLang="en-US" sz="5400" b="1" dirty="0" smtClean="0">
                <a:solidFill>
                  <a:schemeClr val="bg1"/>
                </a:solidFill>
                <a:ea typeface="ＭＳ Ｐゴシック" charset="-128"/>
              </a:rPr>
              <a:t>한일의 </a:t>
            </a:r>
            <a:endParaRPr lang="en-US" altLang="ko-KR" sz="5400" b="1" dirty="0" smtClean="0">
              <a:solidFill>
                <a:schemeClr val="bg1"/>
              </a:solidFill>
              <a:ea typeface="ＭＳ Ｐゴシック" charset="-128"/>
            </a:endParaRPr>
          </a:p>
          <a:p>
            <a:pPr fontAlgn="auto">
              <a:lnSpc>
                <a:spcPts val="3200"/>
              </a:lnSpc>
              <a:spcBef>
                <a:spcPts val="0"/>
              </a:spcBef>
              <a:spcAft>
                <a:spcPts val="0"/>
              </a:spcAft>
              <a:defRPr/>
            </a:pPr>
            <a:endParaRPr lang="en-US" altLang="ko-KR" sz="5400" b="1" dirty="0">
              <a:solidFill>
                <a:schemeClr val="bg1"/>
              </a:solidFill>
              <a:ea typeface="ＭＳ Ｐゴシック" charset="-128"/>
            </a:endParaRPr>
          </a:p>
          <a:p>
            <a:pPr fontAlgn="auto">
              <a:lnSpc>
                <a:spcPts val="3200"/>
              </a:lnSpc>
              <a:spcBef>
                <a:spcPts val="0"/>
              </a:spcBef>
              <a:spcAft>
                <a:spcPts val="0"/>
              </a:spcAft>
              <a:defRPr/>
            </a:pPr>
            <a:r>
              <a:rPr lang="ko-KR" altLang="en-US" sz="5400" b="1" dirty="0" smtClean="0">
                <a:solidFill>
                  <a:schemeClr val="bg1"/>
                </a:solidFill>
                <a:ea typeface="ＭＳ Ｐゴシック" charset="-128"/>
              </a:rPr>
              <a:t>재생가능에너지 </a:t>
            </a:r>
            <a:endParaRPr lang="en-US" altLang="ko-KR" sz="5400" b="1" dirty="0" smtClean="0">
              <a:solidFill>
                <a:schemeClr val="bg1"/>
              </a:solidFill>
              <a:ea typeface="ＭＳ Ｐゴシック" charset="-128"/>
            </a:endParaRPr>
          </a:p>
          <a:p>
            <a:pPr fontAlgn="auto">
              <a:lnSpc>
                <a:spcPts val="3200"/>
              </a:lnSpc>
              <a:spcBef>
                <a:spcPts val="0"/>
              </a:spcBef>
              <a:spcAft>
                <a:spcPts val="0"/>
              </a:spcAft>
              <a:defRPr/>
            </a:pPr>
            <a:endParaRPr lang="en-US" altLang="ko-KR" sz="5400" b="1" dirty="0">
              <a:solidFill>
                <a:schemeClr val="bg1"/>
              </a:solidFill>
              <a:ea typeface="ＭＳ Ｐゴシック" charset="-128"/>
            </a:endParaRPr>
          </a:p>
          <a:p>
            <a:pPr fontAlgn="auto">
              <a:lnSpc>
                <a:spcPts val="3200"/>
              </a:lnSpc>
              <a:spcBef>
                <a:spcPts val="0"/>
              </a:spcBef>
              <a:spcAft>
                <a:spcPts val="0"/>
              </a:spcAft>
              <a:defRPr/>
            </a:pPr>
            <a:r>
              <a:rPr lang="ko-KR" altLang="en-US" sz="5400" b="1" dirty="0" smtClean="0">
                <a:solidFill>
                  <a:schemeClr val="bg1"/>
                </a:solidFill>
                <a:ea typeface="ＭＳ Ｐゴシック" charset="-128"/>
              </a:rPr>
              <a:t>보급실태</a:t>
            </a:r>
            <a:endParaRPr lang="en-US" altLang="ja-JP" sz="5400" b="1" dirty="0" smtClean="0">
              <a:solidFill>
                <a:schemeClr val="bg1"/>
              </a:solidFill>
              <a:ea typeface="ＭＳ Ｐゴシック" charset="-128"/>
            </a:endParaRPr>
          </a:p>
        </p:txBody>
      </p:sp>
    </p:spTree>
    <p:extLst>
      <p:ext uri="{BB962C8B-B14F-4D97-AF65-F5344CB8AC3E}">
        <p14:creationId xmlns:p14="http://schemas.microsoft.com/office/powerpoint/2010/main" val="1471215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星 6 3"/>
          <p:cNvSpPr/>
          <p:nvPr/>
        </p:nvSpPr>
        <p:spPr>
          <a:xfrm>
            <a:off x="479434" y="2905385"/>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395536" y="2614145"/>
            <a:ext cx="8445624" cy="42310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86295" y="2795528"/>
            <a:ext cx="8330357" cy="3970318"/>
          </a:xfrm>
          <a:prstGeom prst="rect">
            <a:avLst/>
          </a:prstGeom>
          <a:noFill/>
        </p:spPr>
        <p:txBody>
          <a:bodyPr wrap="none" rtlCol="0">
            <a:spAutoFit/>
          </a:bodyPr>
          <a:lstStyle/>
          <a:p>
            <a:r>
              <a:rPr kumimoji="1" lang="ko-KR" altLang="en-US" sz="2800" dirty="0" smtClean="0"/>
              <a:t> </a:t>
            </a:r>
            <a:r>
              <a:rPr kumimoji="1" lang="en-US" altLang="ko-KR" sz="3600" dirty="0" smtClean="0">
                <a:solidFill>
                  <a:srgbClr val="FF0000"/>
                </a:solidFill>
              </a:rPr>
              <a:t>EU</a:t>
            </a:r>
            <a:r>
              <a:rPr kumimoji="1" lang="ko-KR" altLang="en-US" sz="3600" dirty="0" smtClean="0"/>
              <a:t>는 </a:t>
            </a:r>
            <a:r>
              <a:rPr lang="ko-KR" altLang="en-US" sz="3600" dirty="0" smtClean="0">
                <a:solidFill>
                  <a:srgbClr val="0070C0"/>
                </a:solidFill>
              </a:rPr>
              <a:t>재생가능에너지지령</a:t>
            </a:r>
            <a:r>
              <a:rPr lang="en-US" altLang="ko-KR" sz="3600" dirty="0" smtClean="0">
                <a:solidFill>
                  <a:srgbClr val="0070C0"/>
                </a:solidFill>
              </a:rPr>
              <a:t>(2007)</a:t>
            </a:r>
            <a:r>
              <a:rPr lang="ko-KR" altLang="en-US" sz="3600" dirty="0" smtClean="0"/>
              <a:t>과 </a:t>
            </a:r>
            <a:endParaRPr lang="en-US" altLang="ko-KR" sz="3600" dirty="0" smtClean="0"/>
          </a:p>
          <a:p>
            <a:r>
              <a:rPr lang="en-US" altLang="ja-JP" sz="3600" dirty="0">
                <a:solidFill>
                  <a:srgbClr val="0070C0"/>
                </a:solidFill>
              </a:rPr>
              <a:t>A Policy Framework for Climate and Energy </a:t>
            </a:r>
            <a:endParaRPr lang="en-US" altLang="ja-JP" sz="3600" dirty="0" smtClean="0">
              <a:solidFill>
                <a:srgbClr val="0070C0"/>
              </a:solidFill>
            </a:endParaRPr>
          </a:p>
          <a:p>
            <a:r>
              <a:rPr lang="en-US" altLang="ja-JP" sz="3600" dirty="0" smtClean="0">
                <a:solidFill>
                  <a:srgbClr val="0070C0"/>
                </a:solidFill>
              </a:rPr>
              <a:t>in </a:t>
            </a:r>
            <a:r>
              <a:rPr lang="en-US" altLang="ja-JP" sz="3600" dirty="0">
                <a:solidFill>
                  <a:srgbClr val="0070C0"/>
                </a:solidFill>
              </a:rPr>
              <a:t>the Period from 2020 to 2030</a:t>
            </a:r>
            <a:r>
              <a:rPr kumimoji="1" lang="en-US" altLang="ko-KR" sz="3600" dirty="0" smtClean="0">
                <a:solidFill>
                  <a:srgbClr val="0070C0"/>
                </a:solidFill>
              </a:rPr>
              <a:t>(2015)</a:t>
            </a:r>
            <a:r>
              <a:rPr kumimoji="1" lang="ko-KR" altLang="en-US" sz="3600" dirty="0" smtClean="0"/>
              <a:t>을 </a:t>
            </a:r>
            <a:endParaRPr kumimoji="1" lang="en-US" altLang="ko-KR" sz="3600" dirty="0" smtClean="0"/>
          </a:p>
          <a:p>
            <a:r>
              <a:rPr kumimoji="1" lang="ko-KR" altLang="en-US" sz="3600" dirty="0" smtClean="0"/>
              <a:t>통해 획기적인 재생가능</a:t>
            </a:r>
            <a:r>
              <a:rPr lang="ko-KR" altLang="en-US" sz="3600" dirty="0" smtClean="0"/>
              <a:t>에너지보급을 </a:t>
            </a:r>
            <a:endParaRPr lang="en-US" altLang="ko-KR" sz="3600" dirty="0" smtClean="0"/>
          </a:p>
          <a:p>
            <a:r>
              <a:rPr lang="ko-KR" altLang="en-US" sz="3600" dirty="0" smtClean="0"/>
              <a:t>추진하고 있으며 최근에는 </a:t>
            </a:r>
            <a:r>
              <a:rPr lang="ko-KR" altLang="en-US" sz="3600" dirty="0" smtClean="0">
                <a:solidFill>
                  <a:srgbClr val="FF0000"/>
                </a:solidFill>
              </a:rPr>
              <a:t>일본</a:t>
            </a:r>
            <a:r>
              <a:rPr lang="en-US" altLang="ko-KR" sz="3600" dirty="0" smtClean="0"/>
              <a:t>, </a:t>
            </a:r>
            <a:r>
              <a:rPr lang="ko-KR" altLang="en-US" sz="3600" dirty="0" smtClean="0">
                <a:solidFill>
                  <a:srgbClr val="FF0000"/>
                </a:solidFill>
              </a:rPr>
              <a:t>미국</a:t>
            </a:r>
            <a:r>
              <a:rPr lang="ko-KR" altLang="en-US" sz="3600" dirty="0" smtClean="0"/>
              <a:t>과 </a:t>
            </a:r>
            <a:endParaRPr lang="en-US" altLang="ko-KR" sz="3600" dirty="0" smtClean="0"/>
          </a:p>
          <a:p>
            <a:r>
              <a:rPr lang="ko-KR" altLang="en-US" sz="3600" dirty="0" smtClean="0"/>
              <a:t>함께 </a:t>
            </a:r>
            <a:r>
              <a:rPr kumimoji="1" lang="ko-KR" altLang="en-US" sz="3600" dirty="0" smtClean="0">
                <a:solidFill>
                  <a:srgbClr val="FF0000"/>
                </a:solidFill>
              </a:rPr>
              <a:t>중국</a:t>
            </a:r>
            <a:r>
              <a:rPr kumimoji="1" lang="ko-KR" altLang="en-US" sz="3600" dirty="0" smtClean="0"/>
              <a:t>에서도 보급확대에 박차를 </a:t>
            </a:r>
            <a:endParaRPr kumimoji="1" lang="en-US" altLang="ko-KR" sz="3600" dirty="0" smtClean="0"/>
          </a:p>
          <a:p>
            <a:r>
              <a:rPr kumimoji="1" lang="ko-KR" altLang="en-US" sz="3600" dirty="0" smtClean="0"/>
              <a:t>가하고 있슴  </a:t>
            </a:r>
            <a:endParaRPr kumimoji="1" lang="ja-JP" altLang="en-US" sz="3600" dirty="0"/>
          </a:p>
        </p:txBody>
      </p:sp>
      <p:sp>
        <p:nvSpPr>
          <p:cNvPr id="7" name="角丸四角形 6"/>
          <p:cNvSpPr/>
          <p:nvPr/>
        </p:nvSpPr>
        <p:spPr>
          <a:xfrm>
            <a:off x="395536" y="188640"/>
            <a:ext cx="8529522" cy="2160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6 7"/>
          <p:cNvSpPr/>
          <p:nvPr/>
        </p:nvSpPr>
        <p:spPr>
          <a:xfrm>
            <a:off x="479434" y="584329"/>
            <a:ext cx="432048" cy="432048"/>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84644" y="464129"/>
            <a:ext cx="8092280" cy="1754326"/>
          </a:xfrm>
          <a:prstGeom prst="rect">
            <a:avLst/>
          </a:prstGeom>
          <a:noFill/>
        </p:spPr>
        <p:txBody>
          <a:bodyPr wrap="none" rtlCol="0">
            <a:spAutoFit/>
          </a:bodyPr>
          <a:lstStyle/>
          <a:p>
            <a:r>
              <a:rPr kumimoji="1" lang="ko-KR" altLang="en-US" sz="2800" dirty="0" smtClean="0"/>
              <a:t> </a:t>
            </a:r>
            <a:r>
              <a:rPr lang="ko-KR" altLang="en-US" sz="3600" dirty="0" smtClean="0"/>
              <a:t>한국의 재생가능에너지 보급은 현재나 </a:t>
            </a:r>
            <a:endParaRPr lang="en-US" altLang="ko-KR" sz="3600" dirty="0" smtClean="0"/>
          </a:p>
          <a:p>
            <a:r>
              <a:rPr lang="ko-KR" altLang="en-US" sz="3600" dirty="0" smtClean="0"/>
              <a:t>향후 계획</a:t>
            </a:r>
            <a:r>
              <a:rPr kumimoji="1" lang="ko-KR" altLang="en-US" sz="3600" dirty="0" smtClean="0"/>
              <a:t>에 있어서나 </a:t>
            </a:r>
            <a:r>
              <a:rPr kumimoji="1" lang="ko-KR" altLang="en-US" sz="3600" dirty="0" smtClean="0">
                <a:solidFill>
                  <a:srgbClr val="FF0000"/>
                </a:solidFill>
              </a:rPr>
              <a:t>세계적 수준에서 </a:t>
            </a:r>
            <a:endParaRPr kumimoji="1" lang="en-US" altLang="ko-KR" sz="3600" dirty="0" smtClean="0">
              <a:solidFill>
                <a:srgbClr val="FF0000"/>
              </a:solidFill>
            </a:endParaRPr>
          </a:p>
          <a:p>
            <a:r>
              <a:rPr kumimoji="1" lang="ko-KR" altLang="en-US" sz="3600" dirty="0" smtClean="0">
                <a:solidFill>
                  <a:srgbClr val="FF0000"/>
                </a:solidFill>
              </a:rPr>
              <a:t>매우 뒤떨어진 상황</a:t>
            </a:r>
            <a:r>
              <a:rPr kumimoji="1" lang="ko-KR" altLang="en-US" sz="3600" dirty="0" smtClean="0"/>
              <a:t>임</a:t>
            </a:r>
            <a:r>
              <a:rPr kumimoji="1" lang="ko-KR" altLang="en-US" sz="3600" dirty="0" smtClean="0">
                <a:solidFill>
                  <a:srgbClr val="FF0000"/>
                </a:solidFill>
              </a:rPr>
              <a:t>  </a:t>
            </a:r>
            <a:endParaRPr kumimoji="1" lang="ja-JP" altLang="en-US" sz="3600" dirty="0">
              <a:solidFill>
                <a:srgbClr val="FF0000"/>
              </a:solidFill>
            </a:endParaRPr>
          </a:p>
        </p:txBody>
      </p:sp>
    </p:spTree>
    <p:extLst>
      <p:ext uri="{BB962C8B-B14F-4D97-AF65-F5344CB8AC3E}">
        <p14:creationId xmlns:p14="http://schemas.microsoft.com/office/powerpoint/2010/main" val="82375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31720</TotalTime>
  <Words>2326</Words>
  <Application>Microsoft Office PowerPoint</Application>
  <PresentationFormat>画面に合わせる (4:3)</PresentationFormat>
  <Paragraphs>851</Paragraphs>
  <Slides>57</Slides>
  <Notes>17</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57</vt:i4>
      </vt:variant>
    </vt:vector>
  </HeadingPairs>
  <TitlesOfParts>
    <vt:vector size="70" baseType="lpstr">
      <vt:lpstr>Arial Unicode MS</vt:lpstr>
      <vt:lpstr>AR丸ゴシック体M</vt:lpstr>
      <vt:lpstr>Batang</vt:lpstr>
      <vt:lpstr>맑은 고딕</vt:lpstr>
      <vt:lpstr>ＭＳ Ｐゴシック</vt:lpstr>
      <vt:lpstr>ＭＳ 明朝</vt:lpstr>
      <vt:lpstr>Arial</vt:lpstr>
      <vt:lpstr>Arial Black</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연구의 목적과 배경</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도표2.1　OECD국가의 총발전량에 차지하는 재생가능에너지 비중（수력을 포함）</vt:lpstr>
      <vt:lpstr>도표2.2  주요국의 재생가능에너지보급 계획</vt:lpstr>
      <vt:lpstr>도표2.3 　한일의 총발전량에 차지하는 재생가능에너지비중추이（수력을 제외）</vt:lpstr>
      <vt:lpstr>PowerPoint プレゼンテーション</vt:lpstr>
      <vt:lpstr> 3-1.　한국의 발전차액지원제도(2002~2011)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도표4.1  일본의 RPS제도 （2003年～2012年6月） </vt:lpstr>
      <vt:lpstr>PowerPoint プレゼンテーション</vt:lpstr>
      <vt:lpstr>PowerPoint プレゼンテーション</vt:lpstr>
      <vt:lpstr>PowerPoint プレゼンテーション</vt:lpstr>
      <vt:lpstr>도표 4.5   일본의 풍력발전 도입량</vt:lpstr>
      <vt:lpstr>PowerPoint プレゼンテーション</vt:lpstr>
      <vt:lpstr>PowerPoint プレゼンテーション</vt:lpstr>
      <vt:lpstr>도표4.8  10kW미만 태양광발전단가와 평균전력요금 추이</vt:lpstr>
      <vt:lpstr>도표4.9  고정가격매입제도이후의 재생가능에너지전력의 도입실적 (2012년7월～2014년10월)</vt:lpstr>
      <vt:lpstr>일본의 FIT제도 시행 약2년간 재생가능에너지 도입현황 </vt:lpstr>
      <vt:lpstr>PowerPoint プレゼンテーション</vt:lpstr>
      <vt:lpstr>5-1.  한국의 케이스</vt:lpstr>
      <vt:lpstr>PowerPoint プレゼンテーション</vt:lpstr>
      <vt:lpstr>5-2. 일본의 케이스</vt:lpstr>
      <vt:lpstr>도표5.1  일본의 에너지유형별 예산지원액       (2011년도 예산, 억엔)</vt:lpstr>
      <vt:lpstr>PowerPoint プレゼンテーション</vt:lpstr>
      <vt:lpstr>PowerPoint プレゼンテーション</vt:lpstr>
      <vt:lpstr>도표5.4   고정가격매입제도의 부과금 증감예상추이 </vt:lpstr>
      <vt:lpstr>PowerPoint プレゼンテーション</vt:lpstr>
      <vt:lpstr>도표5.6 고정가격매입제도의 비용과 편익</vt:lpstr>
      <vt:lpstr>PowerPoint プレゼンテーション</vt:lpstr>
      <vt:lpstr>PowerPoint プレゼンテーション</vt:lpstr>
      <vt:lpstr>PowerPoint プレゼンテーション</vt:lpstr>
      <vt:lpstr>도표 6.1  각 전력회사가 산정한 접속가능량 비교</vt:lpstr>
      <vt:lpstr>PowerPoint プレゼンテーション</vt:lpstr>
      <vt:lpstr>도표 6.3   지속가능한 전원구성</vt:lpstr>
      <vt:lpstr>도표6.4      일본의 전력시스템개혁 스케쥴</vt:lpstr>
      <vt:lpstr>PowerPoint プレゼンテーション</vt:lpstr>
      <vt:lpstr>시민참가형 에너지연구회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LEE</dc:creator>
  <cp:lastModifiedBy>Lee</cp:lastModifiedBy>
  <cp:revision>539</cp:revision>
  <cp:lastPrinted>2015-01-07T05:23:21Z</cp:lastPrinted>
  <dcterms:created xsi:type="dcterms:W3CDTF">2013-08-19T14:06:03Z</dcterms:created>
  <dcterms:modified xsi:type="dcterms:W3CDTF">2015-02-25T01:21:54Z</dcterms:modified>
</cp:coreProperties>
</file>